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bookmarkIdSeed="3">
  <p:sldMasterIdLst>
    <p:sldMasterId id="2147483648" r:id="rId1"/>
  </p:sldMasterIdLst>
  <p:notesMasterIdLst>
    <p:notesMasterId r:id="rId13"/>
  </p:notesMasterIdLst>
  <p:sldIdLst>
    <p:sldId id="256" r:id="rId2"/>
    <p:sldId id="257" r:id="rId3"/>
    <p:sldId id="258" r:id="rId4"/>
    <p:sldId id="259" r:id="rId5"/>
    <p:sldId id="264" r:id="rId6"/>
    <p:sldId id="269" r:id="rId7"/>
    <p:sldId id="271" r:id="rId8"/>
    <p:sldId id="275" r:id="rId9"/>
    <p:sldId id="278" r:id="rId10"/>
    <p:sldId id="279" r:id="rId11"/>
    <p:sldId id="280" r:id="rId12"/>
  </p:sldIdLst>
  <p:sldSz cx="12192000" cy="6858000"/>
  <p:notesSz cx="6858000" cy="9144000"/>
  <p:defaultTextStyle>
    <a:defPPr lvl="0">
      <a:defRPr lang="ru-RU"/>
    </a:defPPr>
    <a:lvl1pPr marL="0" lvl="0" algn="l" defTabSz="914400" rtl="0" eaLnBrk="1" latinLnBrk="0" hangingPunct="1">
      <a:defRPr sz="1800" kern="1200">
        <a:solidFill>
          <a:schemeClr val="tx1"/>
        </a:solidFill>
        <a:latin typeface="+mn-lt"/>
        <a:ea typeface="+mn-ea"/>
        <a:cs typeface="+mn-cs"/>
      </a:defRPr>
    </a:lvl1pPr>
    <a:lvl2pPr marL="457200" lvl="1" algn="l" defTabSz="914400" rtl="0" eaLnBrk="1" latinLnBrk="0" hangingPunct="1">
      <a:defRPr sz="1800" kern="1200">
        <a:solidFill>
          <a:schemeClr val="tx1"/>
        </a:solidFill>
        <a:latin typeface="+mn-lt"/>
        <a:ea typeface="+mn-ea"/>
        <a:cs typeface="+mn-cs"/>
      </a:defRPr>
    </a:lvl2pPr>
    <a:lvl3pPr marL="914400" lvl="2" algn="l" defTabSz="914400" rtl="0" eaLnBrk="1" latinLnBrk="0" hangingPunct="1">
      <a:defRPr sz="1800" kern="1200">
        <a:solidFill>
          <a:schemeClr val="tx1"/>
        </a:solidFill>
        <a:latin typeface="+mn-lt"/>
        <a:ea typeface="+mn-ea"/>
        <a:cs typeface="+mn-cs"/>
      </a:defRPr>
    </a:lvl3pPr>
    <a:lvl4pPr marL="1371600" lvl="3" algn="l" defTabSz="914400" rtl="0" eaLnBrk="1" latinLnBrk="0" hangingPunct="1">
      <a:defRPr sz="1800" kern="1200">
        <a:solidFill>
          <a:schemeClr val="tx1"/>
        </a:solidFill>
        <a:latin typeface="+mn-lt"/>
        <a:ea typeface="+mn-ea"/>
        <a:cs typeface="+mn-cs"/>
      </a:defRPr>
    </a:lvl4pPr>
    <a:lvl5pPr marL="1828800" lvl="4" algn="l" defTabSz="914400" rtl="0" eaLnBrk="1" latinLnBrk="0" hangingPunct="1">
      <a:defRPr sz="1800" kern="1200">
        <a:solidFill>
          <a:schemeClr val="tx1"/>
        </a:solidFill>
        <a:latin typeface="+mn-lt"/>
        <a:ea typeface="+mn-ea"/>
        <a:cs typeface="+mn-cs"/>
      </a:defRPr>
    </a:lvl5pPr>
    <a:lvl6pPr marL="2286000" lvl="5" algn="l" defTabSz="914400" rtl="0" eaLnBrk="1" latinLnBrk="0" hangingPunct="1">
      <a:defRPr sz="1800" kern="1200">
        <a:solidFill>
          <a:schemeClr val="tx1"/>
        </a:solidFill>
        <a:latin typeface="+mn-lt"/>
        <a:ea typeface="+mn-ea"/>
        <a:cs typeface="+mn-cs"/>
      </a:defRPr>
    </a:lvl6pPr>
    <a:lvl7pPr marL="2743200" lvl="6" algn="l" defTabSz="914400" rtl="0" eaLnBrk="1" latinLnBrk="0" hangingPunct="1">
      <a:defRPr sz="1800" kern="1200">
        <a:solidFill>
          <a:schemeClr val="tx1"/>
        </a:solidFill>
        <a:latin typeface="+mn-lt"/>
        <a:ea typeface="+mn-ea"/>
        <a:cs typeface="+mn-cs"/>
      </a:defRPr>
    </a:lvl7pPr>
    <a:lvl8pPr marL="3200400" lvl="7" algn="l" defTabSz="914400" rtl="0" eaLnBrk="1" latinLnBrk="0" hangingPunct="1">
      <a:defRPr sz="1800" kern="1200">
        <a:solidFill>
          <a:schemeClr val="tx1"/>
        </a:solidFill>
        <a:latin typeface="+mn-lt"/>
        <a:ea typeface="+mn-ea"/>
        <a:cs typeface="+mn-cs"/>
      </a:defRPr>
    </a:lvl8pPr>
    <a:lvl9pPr marL="3657600" lvl="8"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90651C3A-4460-11DB-9652-00E08161165F}">
  <a:tblStyle styleId="{C083E6E3-FA7D-4D7B-A595-EF9225AFEA82}" styleName="Светлый стиль 1 — акцент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118" d="100"/>
          <a:sy n="118" d="100"/>
        </p:scale>
        <p:origin x="-276" y="-2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29B22F2-0197-4602-83A0-3170BFE619B2}" type="datetimeFigureOut">
              <a:rPr lang="ru-RU" smtClean="0"/>
              <a:t>13.08.2020</a:t>
            </a:fld>
            <a:endParaRPr lang="ru-RU"/>
          </a:p>
        </p:txBody>
      </p:sp>
      <p:sp>
        <p:nvSpPr>
          <p:cNvPr id="4" name="Образ слайда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A2C1E10-446C-45FB-A6DA-2CB9F1E108C5}" type="slidenum">
              <a:rPr lang="ru-RU" smtClean="0"/>
              <a:t>‹#›</a:t>
            </a:fld>
            <a:endParaRPr lang="ru-RU"/>
          </a:p>
        </p:txBody>
      </p:sp>
    </p:spTree>
    <p:extLst>
      <p:ext uri="{BB962C8B-B14F-4D97-AF65-F5344CB8AC3E}">
        <p14:creationId xmlns:p14="http://schemas.microsoft.com/office/powerpoint/2010/main" val="3026828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BA2C1E10-446C-45FB-A6DA-2CB9F1E108C5}" type="slidenum">
              <a:rPr lang="ru-RU" smtClean="0"/>
              <a:t>4</a:t>
            </a:fld>
            <a:endParaRPr lang="ru-RU"/>
          </a:p>
        </p:txBody>
      </p:sp>
    </p:spTree>
    <p:extLst>
      <p:ext uri="{BB962C8B-B14F-4D97-AF65-F5344CB8AC3E}">
        <p14:creationId xmlns:p14="http://schemas.microsoft.com/office/powerpoint/2010/main" val="10782327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BA2C1E10-446C-45FB-A6DA-2CB9F1E108C5}" type="slidenum">
              <a:rPr lang="ru-RU" smtClean="0"/>
              <a:t>6</a:t>
            </a:fld>
            <a:endParaRPr lang="ru-RU"/>
          </a:p>
        </p:txBody>
      </p:sp>
    </p:spTree>
    <p:extLst>
      <p:ext uri="{BB962C8B-B14F-4D97-AF65-F5344CB8AC3E}">
        <p14:creationId xmlns:p14="http://schemas.microsoft.com/office/powerpoint/2010/main" val="10017671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BA2C1E10-446C-45FB-A6DA-2CB9F1E108C5}" type="slidenum">
              <a:rPr lang="ru-RU" smtClean="0"/>
              <a:t>8</a:t>
            </a:fld>
            <a:endParaRPr lang="ru-RU"/>
          </a:p>
        </p:txBody>
      </p:sp>
    </p:spTree>
    <p:extLst>
      <p:ext uri="{BB962C8B-B14F-4D97-AF65-F5344CB8AC3E}">
        <p14:creationId xmlns:p14="http://schemas.microsoft.com/office/powerpoint/2010/main" val="35750816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BA2C1E10-446C-45FB-A6DA-2CB9F1E108C5}" type="slidenum">
              <a:rPr lang="ru-RU" smtClean="0"/>
              <a:t>9</a:t>
            </a:fld>
            <a:endParaRPr lang="ru-RU"/>
          </a:p>
        </p:txBody>
      </p:sp>
    </p:spTree>
    <p:extLst>
      <p:ext uri="{BB962C8B-B14F-4D97-AF65-F5344CB8AC3E}">
        <p14:creationId xmlns:p14="http://schemas.microsoft.com/office/powerpoint/2010/main" val="12052946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0C818B94-CB5D-4284-A262-0C76469C0E29}" type="datetimeFigureOut">
              <a:rPr lang="ru-RU" smtClean="0"/>
              <a:t>13.08.2020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BD22AC5-BBFA-42A2-821E-B897DAD5F32B}" type="slidenum">
              <a:rPr lang="ru-RU" smtClean="0"/>
              <a:t>‹#›</a:t>
            </a:fld>
            <a:endParaRPr lang="ru-RU"/>
          </a:p>
        </p:txBody>
      </p:sp>
    </p:spTree>
    <p:extLst>
      <p:ext uri="{BB962C8B-B14F-4D97-AF65-F5344CB8AC3E}">
        <p14:creationId xmlns:p14="http://schemas.microsoft.com/office/powerpoint/2010/main" val="16916452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C818B94-CB5D-4284-A262-0C76469C0E29}" type="datetimeFigureOut">
              <a:rPr lang="ru-RU" smtClean="0"/>
              <a:t>13.08.2020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BD22AC5-BBFA-42A2-821E-B897DAD5F32B}" type="slidenum">
              <a:rPr lang="ru-RU" smtClean="0"/>
              <a:t>‹#›</a:t>
            </a:fld>
            <a:endParaRPr lang="ru-RU"/>
          </a:p>
        </p:txBody>
      </p:sp>
    </p:spTree>
    <p:extLst>
      <p:ext uri="{BB962C8B-B14F-4D97-AF65-F5344CB8AC3E}">
        <p14:creationId xmlns:p14="http://schemas.microsoft.com/office/powerpoint/2010/main" val="41464066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C818B94-CB5D-4284-A262-0C76469C0E29}" type="datetimeFigureOut">
              <a:rPr lang="ru-RU" smtClean="0"/>
              <a:t>13.08.2020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BD22AC5-BBFA-42A2-821E-B897DAD5F32B}" type="slidenum">
              <a:rPr lang="ru-RU" smtClean="0"/>
              <a:t>‹#›</a:t>
            </a:fld>
            <a:endParaRPr lang="ru-RU"/>
          </a:p>
        </p:txBody>
      </p:sp>
    </p:spTree>
    <p:extLst>
      <p:ext uri="{BB962C8B-B14F-4D97-AF65-F5344CB8AC3E}">
        <p14:creationId xmlns:p14="http://schemas.microsoft.com/office/powerpoint/2010/main" val="15862578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C818B94-CB5D-4284-A262-0C76469C0E29}" type="datetimeFigureOut">
              <a:rPr lang="ru-RU" smtClean="0"/>
              <a:t>13.08.2020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BD22AC5-BBFA-42A2-821E-B897DAD5F32B}" type="slidenum">
              <a:rPr lang="ru-RU" smtClean="0"/>
              <a:t>‹#›</a:t>
            </a:fld>
            <a:endParaRPr lang="ru-RU"/>
          </a:p>
        </p:txBody>
      </p:sp>
    </p:spTree>
    <p:extLst>
      <p:ext uri="{BB962C8B-B14F-4D97-AF65-F5344CB8AC3E}">
        <p14:creationId xmlns:p14="http://schemas.microsoft.com/office/powerpoint/2010/main" val="18343337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0C818B94-CB5D-4284-A262-0C76469C0E29}" type="datetimeFigureOut">
              <a:rPr lang="ru-RU" smtClean="0"/>
              <a:t>13.08.2020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BD22AC5-BBFA-42A2-821E-B897DAD5F32B}" type="slidenum">
              <a:rPr lang="ru-RU" smtClean="0"/>
              <a:t>‹#›</a:t>
            </a:fld>
            <a:endParaRPr lang="ru-RU"/>
          </a:p>
        </p:txBody>
      </p:sp>
    </p:spTree>
    <p:extLst>
      <p:ext uri="{BB962C8B-B14F-4D97-AF65-F5344CB8AC3E}">
        <p14:creationId xmlns:p14="http://schemas.microsoft.com/office/powerpoint/2010/main" val="24369901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0C818B94-CB5D-4284-A262-0C76469C0E29}" type="datetimeFigureOut">
              <a:rPr lang="ru-RU" smtClean="0"/>
              <a:t>13.08.2020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BD22AC5-BBFA-42A2-821E-B897DAD5F32B}" type="slidenum">
              <a:rPr lang="ru-RU" smtClean="0"/>
              <a:t>‹#›</a:t>
            </a:fld>
            <a:endParaRPr lang="ru-RU"/>
          </a:p>
        </p:txBody>
      </p:sp>
    </p:spTree>
    <p:extLst>
      <p:ext uri="{BB962C8B-B14F-4D97-AF65-F5344CB8AC3E}">
        <p14:creationId xmlns:p14="http://schemas.microsoft.com/office/powerpoint/2010/main" val="20176278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0C818B94-CB5D-4284-A262-0C76469C0E29}" type="datetimeFigureOut">
              <a:rPr lang="ru-RU" smtClean="0"/>
              <a:t>13.08.2020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5BD22AC5-BBFA-42A2-821E-B897DAD5F32B}" type="slidenum">
              <a:rPr lang="ru-RU" smtClean="0"/>
              <a:t>‹#›</a:t>
            </a:fld>
            <a:endParaRPr lang="ru-RU"/>
          </a:p>
        </p:txBody>
      </p:sp>
    </p:spTree>
    <p:extLst>
      <p:ext uri="{BB962C8B-B14F-4D97-AF65-F5344CB8AC3E}">
        <p14:creationId xmlns:p14="http://schemas.microsoft.com/office/powerpoint/2010/main" val="41085539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0C818B94-CB5D-4284-A262-0C76469C0E29}" type="datetimeFigureOut">
              <a:rPr lang="ru-RU" smtClean="0"/>
              <a:t>13.08.2020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5BD22AC5-BBFA-42A2-821E-B897DAD5F32B}" type="slidenum">
              <a:rPr lang="ru-RU" smtClean="0"/>
              <a:t>‹#›</a:t>
            </a:fld>
            <a:endParaRPr lang="ru-RU"/>
          </a:p>
        </p:txBody>
      </p:sp>
    </p:spTree>
    <p:extLst>
      <p:ext uri="{BB962C8B-B14F-4D97-AF65-F5344CB8AC3E}">
        <p14:creationId xmlns:p14="http://schemas.microsoft.com/office/powerpoint/2010/main" val="23664121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C818B94-CB5D-4284-A262-0C76469C0E29}" type="datetimeFigureOut">
              <a:rPr lang="ru-RU" smtClean="0"/>
              <a:t>13.08.2020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5BD22AC5-BBFA-42A2-821E-B897DAD5F32B}" type="slidenum">
              <a:rPr lang="ru-RU" smtClean="0"/>
              <a:t>‹#›</a:t>
            </a:fld>
            <a:endParaRPr lang="ru-RU"/>
          </a:p>
        </p:txBody>
      </p:sp>
    </p:spTree>
    <p:extLst>
      <p:ext uri="{BB962C8B-B14F-4D97-AF65-F5344CB8AC3E}">
        <p14:creationId xmlns:p14="http://schemas.microsoft.com/office/powerpoint/2010/main" val="37396999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0C818B94-CB5D-4284-A262-0C76469C0E29}" type="datetimeFigureOut">
              <a:rPr lang="ru-RU" smtClean="0"/>
              <a:t>13.08.2020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BD22AC5-BBFA-42A2-821E-B897DAD5F32B}" type="slidenum">
              <a:rPr lang="ru-RU" smtClean="0"/>
              <a:t>‹#›</a:t>
            </a:fld>
            <a:endParaRPr lang="ru-RU"/>
          </a:p>
        </p:txBody>
      </p:sp>
    </p:spTree>
    <p:extLst>
      <p:ext uri="{BB962C8B-B14F-4D97-AF65-F5344CB8AC3E}">
        <p14:creationId xmlns:p14="http://schemas.microsoft.com/office/powerpoint/2010/main" val="38162392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0C818B94-CB5D-4284-A262-0C76469C0E29}" type="datetimeFigureOut">
              <a:rPr lang="ru-RU" smtClean="0"/>
              <a:t>13.08.2020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BD22AC5-BBFA-42A2-821E-B897DAD5F32B}" type="slidenum">
              <a:rPr lang="ru-RU" smtClean="0"/>
              <a:t>‹#›</a:t>
            </a:fld>
            <a:endParaRPr lang="ru-RU"/>
          </a:p>
        </p:txBody>
      </p:sp>
    </p:spTree>
    <p:extLst>
      <p:ext uri="{BB962C8B-B14F-4D97-AF65-F5344CB8AC3E}">
        <p14:creationId xmlns:p14="http://schemas.microsoft.com/office/powerpoint/2010/main" val="19859513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818B94-CB5D-4284-A262-0C76469C0E29}" type="datetimeFigureOut">
              <a:rPr lang="ru-RU" smtClean="0"/>
              <a:t>13.08.2020</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BD22AC5-BBFA-42A2-821E-B897DAD5F32B}" type="slidenum">
              <a:rPr lang="ru-RU" smtClean="0"/>
              <a:t>‹#›</a:t>
            </a:fld>
            <a:endParaRPr lang="ru-RU"/>
          </a:p>
        </p:txBody>
      </p:sp>
    </p:spTree>
    <p:extLst>
      <p:ext uri="{BB962C8B-B14F-4D97-AF65-F5344CB8AC3E}">
        <p14:creationId xmlns:p14="http://schemas.microsoft.com/office/powerpoint/2010/main" val="21624768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655782" y="0"/>
            <a:ext cx="12253945" cy="6858000"/>
          </a:xfrm>
          <a:prstGeom prst="rect">
            <a:avLst/>
          </a:prstGeom>
        </p:spPr>
      </p:pic>
      <p:sp>
        <p:nvSpPr>
          <p:cNvPr id="3" name="Подзаголовок 2"/>
          <p:cNvSpPr>
            <a:spLocks noGrp="1"/>
          </p:cNvSpPr>
          <p:nvPr>
            <p:ph type="subTitle" idx="1"/>
          </p:nvPr>
        </p:nvSpPr>
        <p:spPr>
          <a:xfrm>
            <a:off x="1359593" y="2947482"/>
            <a:ext cx="9144000" cy="1676241"/>
          </a:xfrm>
        </p:spPr>
        <p:txBody>
          <a:bodyPr>
            <a:noAutofit/>
          </a:bodyPr>
          <a:lstStyle/>
          <a:p>
            <a:r>
              <a:rPr lang="kk-KZ" sz="3200" dirty="0" smtClean="0">
                <a:solidFill>
                  <a:schemeClr val="bg1"/>
                </a:solidFill>
                <a:latin typeface="Times New Roman" panose="02020603050405020304" pitchFamily="18" charset="0"/>
                <a:cs typeface="Times New Roman" panose="02020603050405020304" pitchFamily="18" charset="0"/>
              </a:rPr>
              <a:t>Болашақ мамандарды дайындауда білім беру ортасын ұйымдастырудың инновациялық бағыттары</a:t>
            </a:r>
          </a:p>
          <a:p>
            <a:pPr>
              <a:lnSpc>
                <a:spcPct val="100000"/>
              </a:lnSpc>
              <a:spcBef>
                <a:spcPts val="0"/>
              </a:spcBef>
            </a:pPr>
            <a:endParaRPr lang="be-BY" sz="1600" b="1" dirty="0" smtClean="0">
              <a:solidFill>
                <a:schemeClr val="bg1"/>
              </a:solidFill>
              <a:latin typeface="Times New Roman" panose="02020603050405020304" pitchFamily="18" charset="0"/>
              <a:cs typeface="Times New Roman" panose="02020603050405020304" pitchFamily="18" charset="0"/>
            </a:endParaRPr>
          </a:p>
          <a:p>
            <a:pPr>
              <a:lnSpc>
                <a:spcPct val="100000"/>
              </a:lnSpc>
              <a:spcBef>
                <a:spcPts val="0"/>
              </a:spcBef>
            </a:pPr>
            <a:endParaRPr lang="be-BY" sz="1600" b="1" dirty="0">
              <a:solidFill>
                <a:schemeClr val="bg1"/>
              </a:solidFill>
              <a:latin typeface="Times New Roman" panose="02020603050405020304" pitchFamily="18" charset="0"/>
              <a:cs typeface="Times New Roman" panose="02020603050405020304" pitchFamily="18" charset="0"/>
            </a:endParaRPr>
          </a:p>
          <a:p>
            <a:pPr algn="r">
              <a:lnSpc>
                <a:spcPct val="100000"/>
              </a:lnSpc>
              <a:spcBef>
                <a:spcPts val="0"/>
              </a:spcBef>
            </a:pPr>
            <a:r>
              <a:rPr lang="be-BY" sz="1600" b="1" dirty="0" smtClean="0">
                <a:solidFill>
                  <a:schemeClr val="bg1"/>
                </a:solidFill>
                <a:latin typeface="Times New Roman" panose="02020603050405020304" pitchFamily="18" charset="0"/>
                <a:cs typeface="Times New Roman" panose="02020603050405020304" pitchFamily="18" charset="0"/>
              </a:rPr>
              <a:t>ҚазҰлтҚызПУ, Педагогика және психология </a:t>
            </a:r>
          </a:p>
          <a:p>
            <a:pPr algn="r">
              <a:lnSpc>
                <a:spcPct val="100000"/>
              </a:lnSpc>
              <a:spcBef>
                <a:spcPts val="0"/>
              </a:spcBef>
            </a:pPr>
            <a:r>
              <a:rPr lang="be-BY" sz="1600" b="1" dirty="0" smtClean="0">
                <a:solidFill>
                  <a:schemeClr val="bg1"/>
                </a:solidFill>
                <a:latin typeface="Times New Roman" panose="02020603050405020304" pitchFamily="18" charset="0"/>
                <a:cs typeface="Times New Roman" panose="02020603050405020304" pitchFamily="18" charset="0"/>
              </a:rPr>
              <a:t>факультетінің </a:t>
            </a:r>
            <a:r>
              <a:rPr lang="be-BY" sz="1600" b="1" dirty="0">
                <a:solidFill>
                  <a:schemeClr val="bg1"/>
                </a:solidFill>
                <a:latin typeface="Times New Roman" panose="02020603050405020304" pitchFamily="18" charset="0"/>
                <a:cs typeface="Times New Roman" panose="02020603050405020304" pitchFamily="18" charset="0"/>
              </a:rPr>
              <a:t>деканы </a:t>
            </a:r>
          </a:p>
          <a:p>
            <a:pPr algn="r">
              <a:lnSpc>
                <a:spcPct val="100000"/>
              </a:lnSpc>
              <a:spcBef>
                <a:spcPts val="0"/>
              </a:spcBef>
            </a:pPr>
            <a:r>
              <a:rPr lang="be-BY" sz="1600" b="1" dirty="0">
                <a:solidFill>
                  <a:schemeClr val="bg1"/>
                </a:solidFill>
                <a:latin typeface="Times New Roman" panose="02020603050405020304" pitchFamily="18" charset="0"/>
                <a:cs typeface="Times New Roman" panose="02020603050405020304" pitchFamily="18" charset="0"/>
              </a:rPr>
              <a:t>П.ғ.д., профессор Жиенбаева С.Н</a:t>
            </a:r>
            <a:r>
              <a:rPr lang="be-BY" sz="3200" b="1" dirty="0">
                <a:solidFill>
                  <a:schemeClr val="bg1"/>
                </a:solidFill>
                <a:latin typeface="Times New Roman" panose="02020603050405020304" pitchFamily="18" charset="0"/>
                <a:cs typeface="Times New Roman" panose="02020603050405020304" pitchFamily="18" charset="0"/>
              </a:rPr>
              <a:t>. </a:t>
            </a:r>
            <a:endParaRPr lang="ru-RU" sz="3200" dirty="0">
              <a:solidFill>
                <a:schemeClr val="bg1"/>
              </a:solidFill>
              <a:latin typeface="Times New Roman" panose="02020603050405020304" pitchFamily="18" charset="0"/>
              <a:cs typeface="Times New Roman" panose="02020603050405020304" pitchFamily="18" charset="0"/>
            </a:endParaRPr>
          </a:p>
          <a:p>
            <a:endParaRPr lang="ru-RU" sz="3200" dirty="0">
              <a:solidFill>
                <a:schemeClr val="bg1"/>
              </a:solidFill>
              <a:latin typeface="Times New Roman" panose="02020603050405020304" pitchFamily="18" charset="0"/>
              <a:cs typeface="Times New Roman" panose="02020603050405020304" pitchFamily="18" charset="0"/>
            </a:endParaRPr>
          </a:p>
        </p:txBody>
      </p:sp>
      <p:sp>
        <p:nvSpPr>
          <p:cNvPr id="6" name="Заголовок 1"/>
          <p:cNvSpPr>
            <a:spLocks noGrp="1"/>
          </p:cNvSpPr>
          <p:nvPr>
            <p:ph type="ctrTitle"/>
          </p:nvPr>
        </p:nvSpPr>
        <p:spPr>
          <a:xfrm>
            <a:off x="2225040" y="455295"/>
            <a:ext cx="8829040" cy="1122363"/>
          </a:xfrm>
        </p:spPr>
        <p:txBody>
          <a:bodyPr>
            <a:normAutofit/>
          </a:bodyPr>
          <a:lstStyle/>
          <a:p>
            <a:r>
              <a:rPr lang="ru-RU" sz="2800" dirty="0" err="1" smtClean="0">
                <a:solidFill>
                  <a:schemeClr val="accent4">
                    <a:lumMod val="60000"/>
                    <a:lumOff val="40000"/>
                  </a:schemeClr>
                </a:solidFill>
                <a:latin typeface="Arial" panose="020B0604020202020204" pitchFamily="34" charset="0"/>
                <a:cs typeface="Arial" panose="020B0604020202020204" pitchFamily="34" charset="0"/>
              </a:rPr>
              <a:t>Қазақ</a:t>
            </a:r>
            <a:r>
              <a:rPr lang="ru-RU" sz="2800" dirty="0" smtClean="0">
                <a:solidFill>
                  <a:schemeClr val="accent4">
                    <a:lumMod val="60000"/>
                    <a:lumOff val="40000"/>
                  </a:schemeClr>
                </a:solidFill>
                <a:latin typeface="Arial" panose="020B0604020202020204" pitchFamily="34" charset="0"/>
                <a:cs typeface="Arial" panose="020B0604020202020204" pitchFamily="34" charset="0"/>
              </a:rPr>
              <a:t> </a:t>
            </a:r>
            <a:r>
              <a:rPr lang="ru-RU" sz="2800" dirty="0" err="1" smtClean="0">
                <a:solidFill>
                  <a:schemeClr val="accent4">
                    <a:lumMod val="60000"/>
                    <a:lumOff val="40000"/>
                  </a:schemeClr>
                </a:solidFill>
                <a:latin typeface="Arial" panose="020B0604020202020204" pitchFamily="34" charset="0"/>
                <a:cs typeface="Arial" panose="020B0604020202020204" pitchFamily="34" charset="0"/>
              </a:rPr>
              <a:t>ұлттық</a:t>
            </a:r>
            <a:r>
              <a:rPr lang="ru-RU" sz="2800" dirty="0" smtClean="0">
                <a:solidFill>
                  <a:schemeClr val="accent4">
                    <a:lumMod val="60000"/>
                    <a:lumOff val="40000"/>
                  </a:schemeClr>
                </a:solidFill>
                <a:latin typeface="Arial" panose="020B0604020202020204" pitchFamily="34" charset="0"/>
                <a:cs typeface="Arial" panose="020B0604020202020204" pitchFamily="34" charset="0"/>
              </a:rPr>
              <a:t> </a:t>
            </a:r>
            <a:r>
              <a:rPr lang="ru-RU" sz="2800" dirty="0" err="1" smtClean="0">
                <a:solidFill>
                  <a:schemeClr val="accent4">
                    <a:lumMod val="60000"/>
                    <a:lumOff val="40000"/>
                  </a:schemeClr>
                </a:solidFill>
                <a:latin typeface="Arial" panose="020B0604020202020204" pitchFamily="34" charset="0"/>
                <a:cs typeface="Arial" panose="020B0604020202020204" pitchFamily="34" charset="0"/>
              </a:rPr>
              <a:t>қыздар</a:t>
            </a:r>
            <a:r>
              <a:rPr lang="ru-RU" sz="2800" dirty="0" smtClean="0">
                <a:solidFill>
                  <a:schemeClr val="accent4">
                    <a:lumMod val="60000"/>
                    <a:lumOff val="40000"/>
                  </a:schemeClr>
                </a:solidFill>
                <a:latin typeface="Arial" panose="020B0604020202020204" pitchFamily="34" charset="0"/>
                <a:cs typeface="Arial" panose="020B0604020202020204" pitchFamily="34" charset="0"/>
              </a:rPr>
              <a:t> </a:t>
            </a:r>
            <a:r>
              <a:rPr lang="ru-RU" sz="2800" dirty="0" err="1" smtClean="0">
                <a:solidFill>
                  <a:schemeClr val="accent4">
                    <a:lumMod val="60000"/>
                    <a:lumOff val="40000"/>
                  </a:schemeClr>
                </a:solidFill>
                <a:latin typeface="Arial" panose="020B0604020202020204" pitchFamily="34" charset="0"/>
                <a:cs typeface="Arial" panose="020B0604020202020204" pitchFamily="34" charset="0"/>
              </a:rPr>
              <a:t>педагогикалық</a:t>
            </a:r>
            <a:r>
              <a:rPr lang="ru-RU" sz="2800" dirty="0" smtClean="0">
                <a:solidFill>
                  <a:schemeClr val="accent4">
                    <a:lumMod val="60000"/>
                    <a:lumOff val="40000"/>
                  </a:schemeClr>
                </a:solidFill>
                <a:latin typeface="Arial" panose="020B0604020202020204" pitchFamily="34" charset="0"/>
                <a:cs typeface="Arial" panose="020B0604020202020204" pitchFamily="34" charset="0"/>
              </a:rPr>
              <a:t>  </a:t>
            </a:r>
            <a:r>
              <a:rPr lang="ru-RU" sz="2800" dirty="0" err="1" smtClean="0">
                <a:solidFill>
                  <a:schemeClr val="accent4">
                    <a:lumMod val="60000"/>
                    <a:lumOff val="40000"/>
                  </a:schemeClr>
                </a:solidFill>
                <a:latin typeface="Arial" panose="020B0604020202020204" pitchFamily="34" charset="0"/>
                <a:cs typeface="Arial" panose="020B0604020202020204" pitchFamily="34" charset="0"/>
              </a:rPr>
              <a:t>университеті</a:t>
            </a:r>
            <a:endParaRPr lang="ru-RU" sz="2800" dirty="0">
              <a:solidFill>
                <a:schemeClr val="accent4">
                  <a:lumMod val="60000"/>
                  <a:lumOff val="40000"/>
                </a:schemeClr>
              </a:solidFill>
              <a:latin typeface="Arial" panose="020B0604020202020204" pitchFamily="34" charset="0"/>
              <a:cs typeface="Arial" panose="020B0604020202020204" pitchFamily="34" charset="0"/>
            </a:endParaRPr>
          </a:p>
        </p:txBody>
      </p:sp>
      <p:sp>
        <p:nvSpPr>
          <p:cNvPr id="8" name="TextBox 7"/>
          <p:cNvSpPr txBox="1"/>
          <p:nvPr/>
        </p:nvSpPr>
        <p:spPr>
          <a:xfrm>
            <a:off x="3357880" y="5760720"/>
            <a:ext cx="5476240" cy="400110"/>
          </a:xfrm>
          <a:prstGeom prst="rect">
            <a:avLst/>
          </a:prstGeom>
          <a:noFill/>
        </p:spPr>
        <p:txBody>
          <a:bodyPr wrap="square" rtlCol="0">
            <a:spAutoFit/>
          </a:bodyPr>
          <a:lstStyle/>
          <a:p>
            <a:pPr algn="ctr"/>
            <a:r>
              <a:rPr lang="ru-RU" sz="2000" dirty="0" smtClean="0">
                <a:solidFill>
                  <a:schemeClr val="bg1"/>
                </a:solidFill>
                <a:latin typeface="Arial" panose="020B0604020202020204" pitchFamily="34" charset="0"/>
                <a:cs typeface="Arial" panose="020B0604020202020204" pitchFamily="34" charset="0"/>
              </a:rPr>
              <a:t>Алматы, </a:t>
            </a:r>
            <a:r>
              <a:rPr lang="ru-RU" sz="2000" dirty="0" err="1" smtClean="0">
                <a:solidFill>
                  <a:schemeClr val="bg1"/>
                </a:solidFill>
                <a:latin typeface="Arial" panose="020B0604020202020204" pitchFamily="34" charset="0"/>
                <a:cs typeface="Arial" panose="020B0604020202020204" pitchFamily="34" charset="0"/>
              </a:rPr>
              <a:t>маусым</a:t>
            </a:r>
            <a:r>
              <a:rPr lang="ru-RU" sz="2000" dirty="0" smtClean="0">
                <a:solidFill>
                  <a:schemeClr val="bg1"/>
                </a:solidFill>
                <a:latin typeface="Arial" panose="020B0604020202020204" pitchFamily="34" charset="0"/>
                <a:cs typeface="Arial" panose="020B0604020202020204" pitchFamily="34" charset="0"/>
              </a:rPr>
              <a:t> 2020</a:t>
            </a:r>
            <a:endParaRPr lang="ru-RU"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9972697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a:extLst/>
          </p:cNvPr>
          <p:cNvGraphicFramePr>
            <a:graphicFrameLocks noGrp="1"/>
          </p:cNvGraphicFramePr>
          <p:nvPr>
            <p:extLst>
              <p:ext uri="{D42A27DB-BD31-4B8C-83A1-F6EECF244321}">
                <p14:modId xmlns:p14="http://schemas.microsoft.com/office/powerpoint/2010/main" val="848304223"/>
              </p:ext>
            </p:extLst>
          </p:nvPr>
        </p:nvGraphicFramePr>
        <p:xfrm>
          <a:off x="480292" y="751338"/>
          <a:ext cx="11462326" cy="6217620"/>
        </p:xfrm>
        <a:graphic>
          <a:graphicData uri="http://schemas.openxmlformats.org/drawingml/2006/table">
            <a:tbl>
              <a:tblPr firstRow="1" firstCol="1" bandRow="1" bandCol="1">
                <a:tableStyleId>{5C22544A-7EE6-4342-B048-85BDC9FD1C3A}</a:tableStyleId>
              </a:tblPr>
              <a:tblGrid>
                <a:gridCol w="2059747">
                  <a:extLst>
                    <a:ext uri="{9D8B030D-6E8A-4147-A177-3AD203B41FA5}">
                      <a16:colId xmlns:a16="http://schemas.microsoft.com/office/drawing/2014/main" xmlns="" val="20000"/>
                    </a:ext>
                  </a:extLst>
                </a:gridCol>
                <a:gridCol w="7236165">
                  <a:extLst>
                    <a:ext uri="{9D8B030D-6E8A-4147-A177-3AD203B41FA5}">
                      <a16:colId xmlns:a16="http://schemas.microsoft.com/office/drawing/2014/main" xmlns="" val="20001"/>
                    </a:ext>
                  </a:extLst>
                </a:gridCol>
                <a:gridCol w="889473">
                  <a:extLst>
                    <a:ext uri="{9D8B030D-6E8A-4147-A177-3AD203B41FA5}">
                      <a16:colId xmlns:a16="http://schemas.microsoft.com/office/drawing/2014/main" xmlns="" val="20002"/>
                    </a:ext>
                  </a:extLst>
                </a:gridCol>
                <a:gridCol w="649270">
                  <a:extLst>
                    <a:ext uri="{9D8B030D-6E8A-4147-A177-3AD203B41FA5}">
                      <a16:colId xmlns:a16="http://schemas.microsoft.com/office/drawing/2014/main" xmlns="" val="20003"/>
                    </a:ext>
                  </a:extLst>
                </a:gridCol>
                <a:gridCol w="627671">
                  <a:extLst>
                    <a:ext uri="{9D8B030D-6E8A-4147-A177-3AD203B41FA5}">
                      <a16:colId xmlns:a16="http://schemas.microsoft.com/office/drawing/2014/main" xmlns="" val="20004"/>
                    </a:ext>
                  </a:extLst>
                </a:gridCol>
              </a:tblGrid>
              <a:tr h="624142">
                <a:tc rowSpan="2">
                  <a:txBody>
                    <a:bodyPr/>
                    <a:lstStyle/>
                    <a:p>
                      <a:pPr indent="450215" algn="just">
                        <a:lnSpc>
                          <a:spcPct val="150000"/>
                        </a:lnSpc>
                        <a:spcAft>
                          <a:spcPts val="0"/>
                        </a:spcAft>
                      </a:pPr>
                      <a:r>
                        <a:rPr lang="kk-KZ" sz="1500" dirty="0">
                          <a:solidFill>
                            <a:schemeClr val="tx1"/>
                          </a:solidFill>
                          <a:effectLst/>
                          <a:latin typeface="Times New Roman" panose="02020603050405020304" pitchFamily="18" charset="0"/>
                          <a:cs typeface="Times New Roman" panose="02020603050405020304" pitchFamily="18" charset="0"/>
                        </a:rPr>
                        <a:t>Код модуля</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solidFill>
                      <a:schemeClr val="bg1"/>
                    </a:solidFill>
                  </a:tcPr>
                </a:tc>
                <a:tc rowSpan="2">
                  <a:txBody>
                    <a:bodyPr/>
                    <a:lstStyle/>
                    <a:p>
                      <a:pPr indent="450215" algn="just">
                        <a:lnSpc>
                          <a:spcPct val="150000"/>
                        </a:lnSpc>
                        <a:spcAft>
                          <a:spcPts val="0"/>
                        </a:spcAft>
                      </a:pPr>
                      <a:r>
                        <a:rPr lang="kk-KZ" sz="1500" dirty="0">
                          <a:solidFill>
                            <a:schemeClr val="tx1"/>
                          </a:solidFill>
                          <a:effectLst/>
                          <a:latin typeface="Times New Roman" panose="02020603050405020304" pitchFamily="18" charset="0"/>
                          <a:cs typeface="Times New Roman" panose="02020603050405020304" pitchFamily="18" charset="0"/>
                        </a:rPr>
                        <a:t>Наименования дисциплин видов учебной работы</a:t>
                      </a:r>
                      <a:endParaRPr lang="x-none" sz="1500" dirty="0">
                        <a:solidFill>
                          <a:schemeClr val="tx1"/>
                        </a:solidFill>
                        <a:effectLst/>
                        <a:latin typeface="Times New Roman" panose="02020603050405020304" pitchFamily="18" charset="0"/>
                        <a:cs typeface="Times New Roman" panose="02020603050405020304" pitchFamily="18" charset="0"/>
                      </a:endParaRPr>
                    </a:p>
                    <a:p>
                      <a:pPr algn="just">
                        <a:lnSpc>
                          <a:spcPct val="115000"/>
                        </a:lnSpc>
                        <a:spcAft>
                          <a:spcPts val="0"/>
                        </a:spcAft>
                      </a:pPr>
                      <a:r>
                        <a:rPr lang="ru-RU" sz="1500" dirty="0">
                          <a:solidFill>
                            <a:schemeClr val="tx1"/>
                          </a:solidFill>
                          <a:effectLst/>
                          <a:latin typeface="Times New Roman" panose="02020603050405020304" pitchFamily="18" charset="0"/>
                          <a:cs typeface="Times New Roman" panose="02020603050405020304" pitchFamily="18" charset="0"/>
                        </a:rPr>
                        <a:t> </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solidFill>
                      <a:schemeClr val="bg1"/>
                    </a:solidFill>
                  </a:tcPr>
                </a:tc>
                <a:tc rowSpan="2">
                  <a:txBody>
                    <a:bodyPr/>
                    <a:lstStyle/>
                    <a:p>
                      <a:pPr indent="450215" algn="just">
                        <a:lnSpc>
                          <a:spcPct val="150000"/>
                        </a:lnSpc>
                        <a:spcAft>
                          <a:spcPts val="0"/>
                        </a:spcAft>
                      </a:pPr>
                      <a:r>
                        <a:rPr lang="en-US" sz="1500" spc="-20" dirty="0">
                          <a:solidFill>
                            <a:schemeClr val="tx1"/>
                          </a:solidFill>
                          <a:effectLst/>
                          <a:latin typeface="Times New Roman" panose="02020603050405020304" pitchFamily="18" charset="0"/>
                          <a:cs typeface="Times New Roman" panose="02020603050405020304" pitchFamily="18" charset="0"/>
                        </a:rPr>
                        <a:t>ECTS</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solidFill>
                      <a:schemeClr val="bg1"/>
                    </a:solidFill>
                  </a:tcPr>
                </a:tc>
                <a:tc gridSpan="2">
                  <a:txBody>
                    <a:bodyPr/>
                    <a:lstStyle/>
                    <a:p>
                      <a:pPr indent="450215" algn="ctr">
                        <a:lnSpc>
                          <a:spcPct val="150000"/>
                        </a:lnSpc>
                        <a:spcAft>
                          <a:spcPts val="0"/>
                        </a:spcAft>
                      </a:pPr>
                      <a:r>
                        <a:rPr lang="ru-RU" sz="1500" dirty="0">
                          <a:solidFill>
                            <a:schemeClr val="tx1"/>
                          </a:solidFill>
                          <a:effectLst/>
                          <a:latin typeface="Times New Roman" panose="02020603050405020304" pitchFamily="18" charset="0"/>
                          <a:cs typeface="Times New Roman" panose="02020603050405020304" pitchFamily="18" charset="0"/>
                        </a:rPr>
                        <a:t>Семестр (триместр)</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solidFill>
                      <a:schemeClr val="bg1"/>
                    </a:solidFill>
                  </a:tcPr>
                </a:tc>
                <a:tc hMerge="1">
                  <a:txBody>
                    <a:bodyPr/>
                    <a:lstStyle/>
                    <a:p>
                      <a:endParaRPr lang="x-none"/>
                    </a:p>
                  </a:txBody>
                  <a:tcPr/>
                </a:tc>
                <a:extLst>
                  <a:ext uri="{0D108BD9-81ED-4DB2-BD59-A6C34878D82A}">
                    <a16:rowId xmlns:a16="http://schemas.microsoft.com/office/drawing/2014/main" xmlns="" val="10000"/>
                  </a:ext>
                </a:extLst>
              </a:tr>
              <a:tr h="239254">
                <a:tc vMerge="1">
                  <a:txBody>
                    <a:bodyPr/>
                    <a:lstStyle/>
                    <a:p>
                      <a:endParaRPr lang="x-none"/>
                    </a:p>
                  </a:txBody>
                  <a:tcPr/>
                </a:tc>
                <a:tc vMerge="1">
                  <a:txBody>
                    <a:bodyPr/>
                    <a:lstStyle/>
                    <a:p>
                      <a:endParaRPr lang="x-none"/>
                    </a:p>
                  </a:txBody>
                  <a:tcPr/>
                </a:tc>
                <a:tc vMerge="1">
                  <a:txBody>
                    <a:bodyPr/>
                    <a:lstStyle/>
                    <a:p>
                      <a:endParaRPr lang="x-none"/>
                    </a:p>
                  </a:txBody>
                  <a:tcPr/>
                </a:tc>
                <a:tc>
                  <a:txBody>
                    <a:bodyPr/>
                    <a:lstStyle/>
                    <a:p>
                      <a:pPr algn="ctr">
                        <a:lnSpc>
                          <a:spcPct val="115000"/>
                        </a:lnSpc>
                        <a:spcAft>
                          <a:spcPts val="0"/>
                        </a:spcAft>
                      </a:pPr>
                      <a:r>
                        <a:rPr lang="en-US" sz="1500" dirty="0">
                          <a:solidFill>
                            <a:schemeClr val="tx1"/>
                          </a:solidFill>
                          <a:effectLst/>
                          <a:latin typeface="Times New Roman" panose="02020603050405020304" pitchFamily="18" charset="0"/>
                          <a:cs typeface="Times New Roman" panose="02020603050405020304" pitchFamily="18" charset="0"/>
                        </a:rPr>
                        <a:t>I</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solidFill>
                      <a:schemeClr val="bg1"/>
                    </a:solidFill>
                  </a:tcPr>
                </a:tc>
                <a:tc>
                  <a:txBody>
                    <a:bodyPr/>
                    <a:lstStyle/>
                    <a:p>
                      <a:pPr algn="ctr">
                        <a:lnSpc>
                          <a:spcPct val="115000"/>
                        </a:lnSpc>
                        <a:spcAft>
                          <a:spcPts val="0"/>
                        </a:spcAft>
                      </a:pPr>
                      <a:r>
                        <a:rPr lang="en-US" sz="1500" dirty="0">
                          <a:solidFill>
                            <a:schemeClr val="tx1"/>
                          </a:solidFill>
                          <a:effectLst/>
                          <a:latin typeface="Times New Roman" panose="02020603050405020304" pitchFamily="18" charset="0"/>
                          <a:cs typeface="Times New Roman" panose="02020603050405020304" pitchFamily="18" charset="0"/>
                        </a:rPr>
                        <a:t>II</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solidFill>
                      <a:schemeClr val="bg1"/>
                    </a:solidFill>
                  </a:tcPr>
                </a:tc>
                <a:extLst>
                  <a:ext uri="{0D108BD9-81ED-4DB2-BD59-A6C34878D82A}">
                    <a16:rowId xmlns:a16="http://schemas.microsoft.com/office/drawing/2014/main" xmlns="" val="10001"/>
                  </a:ext>
                </a:extLst>
              </a:tr>
              <a:tr h="312071">
                <a:tc gridSpan="2">
                  <a:txBody>
                    <a:bodyPr/>
                    <a:lstStyle/>
                    <a:p>
                      <a:pPr algn="ctr">
                        <a:lnSpc>
                          <a:spcPct val="115000"/>
                        </a:lnSpc>
                        <a:spcAft>
                          <a:spcPts val="0"/>
                        </a:spcAft>
                      </a:pPr>
                      <a:r>
                        <a:rPr lang="ru-RU" sz="1500" dirty="0">
                          <a:solidFill>
                            <a:schemeClr val="tx1"/>
                          </a:solidFill>
                          <a:effectLst/>
                          <a:latin typeface="Times New Roman" panose="02020603050405020304" pitchFamily="18" charset="0"/>
                          <a:cs typeface="Times New Roman" panose="02020603050405020304" pitchFamily="18" charset="0"/>
                        </a:rPr>
                        <a:t>Модуль дошкольного образования </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nchor="ctr">
                    <a:solidFill>
                      <a:schemeClr val="bg1"/>
                    </a:solidFill>
                  </a:tcPr>
                </a:tc>
                <a:tc hMerge="1">
                  <a:txBody>
                    <a:bodyPr/>
                    <a:lstStyle/>
                    <a:p>
                      <a:endParaRPr lang="x-none"/>
                    </a:p>
                  </a:txBody>
                  <a:tcPr/>
                </a:tc>
                <a:tc>
                  <a:txBody>
                    <a:bodyPr/>
                    <a:lstStyle/>
                    <a:p>
                      <a:pPr indent="20955" algn="ctr">
                        <a:lnSpc>
                          <a:spcPct val="150000"/>
                        </a:lnSpc>
                        <a:spcAft>
                          <a:spcPts val="0"/>
                        </a:spcAft>
                      </a:pPr>
                      <a:r>
                        <a:rPr lang="ru-RU" sz="1500">
                          <a:solidFill>
                            <a:schemeClr val="tx1"/>
                          </a:solidFill>
                          <a:effectLst/>
                          <a:latin typeface="Times New Roman" panose="02020603050405020304" pitchFamily="18" charset="0"/>
                          <a:cs typeface="Times New Roman" panose="02020603050405020304" pitchFamily="18" charset="0"/>
                        </a:rPr>
                        <a:t>10</a:t>
                      </a:r>
                      <a:endParaRPr lang="x-none" sz="15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nchor="ctr">
                    <a:solidFill>
                      <a:schemeClr val="bg1"/>
                    </a:solidFill>
                  </a:tcPr>
                </a:tc>
                <a:tc>
                  <a:txBody>
                    <a:bodyPr/>
                    <a:lstStyle/>
                    <a:p>
                      <a:pPr algn="ctr">
                        <a:lnSpc>
                          <a:spcPct val="115000"/>
                        </a:lnSpc>
                        <a:spcAft>
                          <a:spcPts val="0"/>
                        </a:spcAft>
                      </a:pPr>
                      <a:r>
                        <a:rPr lang="en-US" sz="1500" dirty="0">
                          <a:solidFill>
                            <a:schemeClr val="tx1"/>
                          </a:solidFill>
                          <a:effectLst/>
                          <a:latin typeface="Times New Roman" panose="02020603050405020304" pitchFamily="18" charset="0"/>
                          <a:cs typeface="Times New Roman" panose="02020603050405020304" pitchFamily="18" charset="0"/>
                        </a:rPr>
                        <a:t> </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solidFill>
                      <a:schemeClr val="bg1"/>
                    </a:solidFill>
                  </a:tcPr>
                </a:tc>
                <a:tc>
                  <a:txBody>
                    <a:bodyPr/>
                    <a:lstStyle/>
                    <a:p>
                      <a:pPr algn="ctr">
                        <a:lnSpc>
                          <a:spcPct val="115000"/>
                        </a:lnSpc>
                        <a:spcAft>
                          <a:spcPts val="0"/>
                        </a:spcAft>
                      </a:pPr>
                      <a:r>
                        <a:rPr lang="en-US" sz="1500" dirty="0">
                          <a:solidFill>
                            <a:schemeClr val="tx1"/>
                          </a:solidFill>
                          <a:effectLst/>
                          <a:latin typeface="Times New Roman" panose="02020603050405020304" pitchFamily="18" charset="0"/>
                          <a:cs typeface="Times New Roman" panose="02020603050405020304" pitchFamily="18" charset="0"/>
                        </a:rPr>
                        <a:t> </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solidFill>
                      <a:schemeClr val="bg1"/>
                    </a:solidFill>
                  </a:tcPr>
                </a:tc>
                <a:extLst>
                  <a:ext uri="{0D108BD9-81ED-4DB2-BD59-A6C34878D82A}">
                    <a16:rowId xmlns:a16="http://schemas.microsoft.com/office/drawing/2014/main" xmlns="" val="10002"/>
                  </a:ext>
                </a:extLst>
              </a:tr>
              <a:tr h="312071">
                <a:tc rowSpan="2">
                  <a:txBody>
                    <a:bodyPr/>
                    <a:lstStyle/>
                    <a:p>
                      <a:pPr algn="ctr">
                        <a:lnSpc>
                          <a:spcPct val="115000"/>
                        </a:lnSpc>
                        <a:spcAft>
                          <a:spcPts val="0"/>
                        </a:spcAft>
                      </a:pPr>
                      <a:r>
                        <a:rPr lang="en-US" sz="1500" dirty="0">
                          <a:solidFill>
                            <a:schemeClr val="tx1"/>
                          </a:solidFill>
                          <a:effectLst/>
                          <a:latin typeface="Times New Roman" panose="02020603050405020304" pitchFamily="18" charset="0"/>
                          <a:cs typeface="Times New Roman" panose="02020603050405020304" pitchFamily="18" charset="0"/>
                        </a:rPr>
                        <a:t>M</a:t>
                      </a:r>
                      <a:r>
                        <a:rPr lang="ru-RU" sz="1500" dirty="0">
                          <a:solidFill>
                            <a:schemeClr val="tx1"/>
                          </a:solidFill>
                          <a:effectLst/>
                          <a:latin typeface="Times New Roman" panose="02020603050405020304" pitchFamily="18" charset="0"/>
                          <a:cs typeface="Times New Roman" panose="02020603050405020304" pitchFamily="18" charset="0"/>
                        </a:rPr>
                        <a:t>ДО</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nchor="ctr">
                    <a:solidFill>
                      <a:schemeClr val="bg1"/>
                    </a:solidFill>
                  </a:tcPr>
                </a:tc>
                <a:tc>
                  <a:txBody>
                    <a:bodyPr/>
                    <a:lstStyle/>
                    <a:p>
                      <a:pPr algn="ctr">
                        <a:lnSpc>
                          <a:spcPct val="115000"/>
                        </a:lnSpc>
                        <a:spcAft>
                          <a:spcPts val="0"/>
                        </a:spcAft>
                      </a:pPr>
                      <a:r>
                        <a:rPr lang="ru-RU" sz="1500" dirty="0">
                          <a:solidFill>
                            <a:schemeClr val="tx1"/>
                          </a:solidFill>
                          <a:effectLst/>
                          <a:latin typeface="Times New Roman" panose="02020603050405020304" pitchFamily="18" charset="0"/>
                          <a:cs typeface="Times New Roman" panose="02020603050405020304" pitchFamily="18" charset="0"/>
                        </a:rPr>
                        <a:t> Педагогика раннего и дошкольного возраста</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solidFill>
                      <a:schemeClr val="bg1"/>
                    </a:solidFill>
                  </a:tcPr>
                </a:tc>
                <a:tc>
                  <a:txBody>
                    <a:bodyPr/>
                    <a:lstStyle/>
                    <a:p>
                      <a:pPr indent="450215" algn="ctr">
                        <a:lnSpc>
                          <a:spcPct val="150000"/>
                        </a:lnSpc>
                        <a:spcAft>
                          <a:spcPts val="0"/>
                        </a:spcAft>
                      </a:pPr>
                      <a:r>
                        <a:rPr lang="ru-RU" sz="1500" dirty="0">
                          <a:solidFill>
                            <a:schemeClr val="tx1"/>
                          </a:solidFill>
                          <a:effectLst/>
                          <a:latin typeface="Times New Roman" panose="02020603050405020304" pitchFamily="18" charset="0"/>
                          <a:cs typeface="Times New Roman" panose="02020603050405020304" pitchFamily="18" charset="0"/>
                        </a:rPr>
                        <a:t>5</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nchor="ctr">
                    <a:solidFill>
                      <a:schemeClr val="bg1"/>
                    </a:solidFill>
                  </a:tcPr>
                </a:tc>
                <a:tc>
                  <a:txBody>
                    <a:bodyPr/>
                    <a:lstStyle/>
                    <a:p>
                      <a:pPr algn="ctr">
                        <a:lnSpc>
                          <a:spcPct val="115000"/>
                        </a:lnSpc>
                        <a:spcAft>
                          <a:spcPts val="0"/>
                        </a:spcAft>
                      </a:pPr>
                      <a:r>
                        <a:rPr lang="en-US" sz="1500" dirty="0">
                          <a:solidFill>
                            <a:schemeClr val="tx1"/>
                          </a:solidFill>
                          <a:effectLst/>
                          <a:latin typeface="Times New Roman" panose="02020603050405020304" pitchFamily="18" charset="0"/>
                          <a:cs typeface="Times New Roman" panose="02020603050405020304" pitchFamily="18" charset="0"/>
                        </a:rPr>
                        <a:t>+</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solidFill>
                      <a:schemeClr val="bg1"/>
                    </a:solidFill>
                  </a:tcPr>
                </a:tc>
                <a:tc>
                  <a:txBody>
                    <a:bodyPr/>
                    <a:lstStyle/>
                    <a:p>
                      <a:pPr algn="ctr">
                        <a:lnSpc>
                          <a:spcPct val="115000"/>
                        </a:lnSpc>
                        <a:spcAft>
                          <a:spcPts val="0"/>
                        </a:spcAft>
                      </a:pPr>
                      <a:r>
                        <a:rPr lang="en-US" sz="1500" dirty="0">
                          <a:solidFill>
                            <a:schemeClr val="tx1"/>
                          </a:solidFill>
                          <a:effectLst/>
                          <a:latin typeface="Times New Roman" panose="02020603050405020304" pitchFamily="18" charset="0"/>
                          <a:cs typeface="Times New Roman" panose="02020603050405020304" pitchFamily="18" charset="0"/>
                        </a:rPr>
                        <a:t> </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solidFill>
                      <a:schemeClr val="bg1"/>
                    </a:solidFill>
                  </a:tcPr>
                </a:tc>
                <a:extLst>
                  <a:ext uri="{0D108BD9-81ED-4DB2-BD59-A6C34878D82A}">
                    <a16:rowId xmlns:a16="http://schemas.microsoft.com/office/drawing/2014/main" xmlns="" val="10003"/>
                  </a:ext>
                </a:extLst>
              </a:tr>
              <a:tr h="239254">
                <a:tc vMerge="1">
                  <a:txBody>
                    <a:bodyPr/>
                    <a:lstStyle/>
                    <a:p>
                      <a:endParaRPr lang="x-none"/>
                    </a:p>
                  </a:txBody>
                  <a:tcPr/>
                </a:tc>
                <a:tc>
                  <a:txBody>
                    <a:bodyPr/>
                    <a:lstStyle/>
                    <a:p>
                      <a:r>
                        <a:rPr lang="kk-KZ" sz="1500" dirty="0">
                          <a:solidFill>
                            <a:schemeClr val="tx1"/>
                          </a:solidFill>
                          <a:effectLst/>
                          <a:latin typeface="Times New Roman" panose="02020603050405020304" pitchFamily="18" charset="0"/>
                          <a:cs typeface="Times New Roman" panose="02020603050405020304" pitchFamily="18" charset="0"/>
                        </a:rPr>
                        <a:t>Детская психология</a:t>
                      </a:r>
                      <a:endParaRPr lang="x-none" sz="1900" dirty="0">
                        <a:solidFill>
                          <a:schemeClr val="tx1"/>
                        </a:solidFill>
                      </a:endParaRPr>
                    </a:p>
                  </a:txBody>
                  <a:tcPr marL="35075" marR="35075" marT="0" marB="0">
                    <a:solidFill>
                      <a:schemeClr val="bg1"/>
                    </a:solidFill>
                  </a:tcPr>
                </a:tc>
                <a:tc>
                  <a:txBody>
                    <a:bodyPr/>
                    <a:lstStyle/>
                    <a:p>
                      <a:pPr indent="49530" algn="ctr">
                        <a:lnSpc>
                          <a:spcPct val="115000"/>
                        </a:lnSpc>
                        <a:spcAft>
                          <a:spcPts val="0"/>
                        </a:spcAft>
                      </a:pPr>
                      <a:r>
                        <a:rPr lang="kk-KZ" sz="1500" dirty="0">
                          <a:solidFill>
                            <a:schemeClr val="tx1"/>
                          </a:solidFill>
                          <a:effectLst/>
                          <a:latin typeface="Times New Roman" panose="02020603050405020304" pitchFamily="18" charset="0"/>
                          <a:cs typeface="Times New Roman" panose="02020603050405020304" pitchFamily="18" charset="0"/>
                        </a:rPr>
                        <a:t>5</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nchor="ctr">
                    <a:solidFill>
                      <a:schemeClr val="bg1"/>
                    </a:solidFill>
                  </a:tcPr>
                </a:tc>
                <a:tc>
                  <a:txBody>
                    <a:bodyPr/>
                    <a:lstStyle/>
                    <a:p>
                      <a:pPr algn="ctr">
                        <a:lnSpc>
                          <a:spcPct val="115000"/>
                        </a:lnSpc>
                        <a:spcAft>
                          <a:spcPts val="0"/>
                        </a:spcAft>
                      </a:pPr>
                      <a:r>
                        <a:rPr lang="en-US" sz="1500" dirty="0">
                          <a:solidFill>
                            <a:schemeClr val="tx1"/>
                          </a:solidFill>
                          <a:effectLst/>
                          <a:latin typeface="Times New Roman" panose="02020603050405020304" pitchFamily="18" charset="0"/>
                          <a:cs typeface="Times New Roman" panose="02020603050405020304" pitchFamily="18" charset="0"/>
                        </a:rPr>
                        <a:t>+</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nchor="ctr">
                    <a:solidFill>
                      <a:schemeClr val="bg1"/>
                    </a:solidFill>
                  </a:tcPr>
                </a:tc>
                <a:tc>
                  <a:txBody>
                    <a:bodyPr/>
                    <a:lstStyle/>
                    <a:p>
                      <a:pPr>
                        <a:lnSpc>
                          <a:spcPct val="115000"/>
                        </a:lnSpc>
                        <a:spcAft>
                          <a:spcPts val="0"/>
                        </a:spcAft>
                      </a:pPr>
                      <a:r>
                        <a:rPr lang="en-US" sz="1500" dirty="0">
                          <a:solidFill>
                            <a:schemeClr val="tx1"/>
                          </a:solidFill>
                          <a:effectLst/>
                          <a:latin typeface="Times New Roman" panose="02020603050405020304" pitchFamily="18" charset="0"/>
                          <a:cs typeface="Times New Roman" panose="02020603050405020304" pitchFamily="18" charset="0"/>
                        </a:rPr>
                        <a:t> </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nchor="ctr">
                    <a:solidFill>
                      <a:schemeClr val="bg1"/>
                    </a:solidFill>
                  </a:tcPr>
                </a:tc>
                <a:extLst>
                  <a:ext uri="{0D108BD9-81ED-4DB2-BD59-A6C34878D82A}">
                    <a16:rowId xmlns:a16="http://schemas.microsoft.com/office/drawing/2014/main" xmlns="" val="10004"/>
                  </a:ext>
                </a:extLst>
              </a:tr>
              <a:tr h="239254">
                <a:tc gridSpan="2">
                  <a:txBody>
                    <a:bodyPr/>
                    <a:lstStyle/>
                    <a:p>
                      <a:pPr algn="ctr">
                        <a:lnSpc>
                          <a:spcPct val="115000"/>
                        </a:lnSpc>
                        <a:spcAft>
                          <a:spcPts val="0"/>
                        </a:spcAft>
                      </a:pPr>
                      <a:r>
                        <a:rPr lang="ru-RU" sz="1500" dirty="0">
                          <a:solidFill>
                            <a:schemeClr val="tx1"/>
                          </a:solidFill>
                          <a:effectLst/>
                          <a:latin typeface="Times New Roman" panose="02020603050405020304" pitchFamily="18" charset="0"/>
                          <a:cs typeface="Times New Roman" panose="02020603050405020304" pitchFamily="18" charset="0"/>
                        </a:rPr>
                        <a:t>Модуль методического сопровождения </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nchor="ctr">
                    <a:solidFill>
                      <a:schemeClr val="bg1"/>
                    </a:solidFill>
                  </a:tcPr>
                </a:tc>
                <a:tc hMerge="1">
                  <a:txBody>
                    <a:bodyPr/>
                    <a:lstStyle/>
                    <a:p>
                      <a:endParaRPr lang="x-none"/>
                    </a:p>
                  </a:txBody>
                  <a:tcPr/>
                </a:tc>
                <a:tc>
                  <a:txBody>
                    <a:bodyPr/>
                    <a:lstStyle/>
                    <a:p>
                      <a:pPr indent="49530" algn="ctr">
                        <a:lnSpc>
                          <a:spcPct val="115000"/>
                        </a:lnSpc>
                        <a:spcAft>
                          <a:spcPts val="0"/>
                        </a:spcAft>
                      </a:pPr>
                      <a:r>
                        <a:rPr lang="ru-RU" sz="1500" dirty="0">
                          <a:solidFill>
                            <a:schemeClr val="tx1"/>
                          </a:solidFill>
                          <a:effectLst/>
                          <a:latin typeface="Times New Roman" panose="02020603050405020304" pitchFamily="18" charset="0"/>
                          <a:cs typeface="Times New Roman" panose="02020603050405020304" pitchFamily="18" charset="0"/>
                        </a:rPr>
                        <a:t>31</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nchor="ctr">
                    <a:solidFill>
                      <a:schemeClr val="bg1"/>
                    </a:solidFill>
                  </a:tcPr>
                </a:tc>
                <a:tc>
                  <a:txBody>
                    <a:bodyPr/>
                    <a:lstStyle/>
                    <a:p>
                      <a:pPr algn="ctr">
                        <a:lnSpc>
                          <a:spcPct val="115000"/>
                        </a:lnSpc>
                        <a:spcAft>
                          <a:spcPts val="0"/>
                        </a:spcAft>
                      </a:pPr>
                      <a:r>
                        <a:rPr lang="en-US" sz="1500" dirty="0">
                          <a:solidFill>
                            <a:schemeClr val="tx1"/>
                          </a:solidFill>
                          <a:effectLst/>
                          <a:latin typeface="Times New Roman" panose="02020603050405020304" pitchFamily="18" charset="0"/>
                          <a:cs typeface="Times New Roman" panose="02020603050405020304" pitchFamily="18" charset="0"/>
                        </a:rPr>
                        <a:t> </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nchor="ctr">
                    <a:solidFill>
                      <a:schemeClr val="bg1"/>
                    </a:solidFill>
                  </a:tcPr>
                </a:tc>
                <a:tc>
                  <a:txBody>
                    <a:bodyPr/>
                    <a:lstStyle/>
                    <a:p>
                      <a:pPr>
                        <a:lnSpc>
                          <a:spcPct val="115000"/>
                        </a:lnSpc>
                        <a:spcAft>
                          <a:spcPts val="0"/>
                        </a:spcAft>
                      </a:pPr>
                      <a:r>
                        <a:rPr lang="en-US" sz="1500" dirty="0">
                          <a:solidFill>
                            <a:schemeClr val="tx1"/>
                          </a:solidFill>
                          <a:effectLst/>
                          <a:latin typeface="Times New Roman" panose="02020603050405020304" pitchFamily="18" charset="0"/>
                          <a:cs typeface="Times New Roman" panose="02020603050405020304" pitchFamily="18" charset="0"/>
                        </a:rPr>
                        <a:t> </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nchor="ctr">
                    <a:solidFill>
                      <a:schemeClr val="bg1"/>
                    </a:solidFill>
                  </a:tcPr>
                </a:tc>
                <a:extLst>
                  <a:ext uri="{0D108BD9-81ED-4DB2-BD59-A6C34878D82A}">
                    <a16:rowId xmlns:a16="http://schemas.microsoft.com/office/drawing/2014/main" xmlns="" val="10005"/>
                  </a:ext>
                </a:extLst>
              </a:tr>
              <a:tr h="312071">
                <a:tc rowSpan="3">
                  <a:txBody>
                    <a:bodyPr/>
                    <a:lstStyle/>
                    <a:p>
                      <a:pPr algn="ctr">
                        <a:lnSpc>
                          <a:spcPct val="115000"/>
                        </a:lnSpc>
                        <a:spcAft>
                          <a:spcPts val="0"/>
                        </a:spcAft>
                      </a:pPr>
                      <a:r>
                        <a:rPr lang="en-US" sz="1500" dirty="0">
                          <a:solidFill>
                            <a:schemeClr val="tx1"/>
                          </a:solidFill>
                          <a:effectLst/>
                          <a:latin typeface="Times New Roman" panose="02020603050405020304" pitchFamily="18" charset="0"/>
                          <a:cs typeface="Times New Roman" panose="02020603050405020304" pitchFamily="18" charset="0"/>
                        </a:rPr>
                        <a:t>M</a:t>
                      </a:r>
                      <a:r>
                        <a:rPr lang="ru-RU" sz="1500" dirty="0">
                          <a:solidFill>
                            <a:schemeClr val="tx1"/>
                          </a:solidFill>
                          <a:effectLst/>
                          <a:latin typeface="Times New Roman" panose="02020603050405020304" pitchFamily="18" charset="0"/>
                          <a:cs typeface="Times New Roman" panose="02020603050405020304" pitchFamily="18" charset="0"/>
                        </a:rPr>
                        <a:t>МС</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nchor="ctr">
                    <a:solidFill>
                      <a:schemeClr val="bg1"/>
                    </a:solidFill>
                  </a:tcPr>
                </a:tc>
                <a:tc>
                  <a:txBody>
                    <a:bodyPr/>
                    <a:lstStyle/>
                    <a:p>
                      <a:pPr algn="l">
                        <a:lnSpc>
                          <a:spcPct val="115000"/>
                        </a:lnSpc>
                        <a:spcAft>
                          <a:spcPts val="0"/>
                        </a:spcAft>
                      </a:pPr>
                      <a:r>
                        <a:rPr lang="ru-RU" sz="1500" dirty="0">
                          <a:solidFill>
                            <a:schemeClr val="tx1"/>
                          </a:solidFill>
                          <a:effectLst/>
                          <a:latin typeface="Times New Roman" panose="02020603050405020304" pitchFamily="18" charset="0"/>
                          <a:cs typeface="Times New Roman" panose="02020603050405020304" pitchFamily="18" charset="0"/>
                        </a:rPr>
                        <a:t>Методика развития речи детей дошкольного возраста</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solidFill>
                      <a:schemeClr val="bg1"/>
                    </a:solidFill>
                  </a:tcPr>
                </a:tc>
                <a:tc>
                  <a:txBody>
                    <a:bodyPr/>
                    <a:lstStyle/>
                    <a:p>
                      <a:pPr indent="20955" algn="ctr">
                        <a:lnSpc>
                          <a:spcPct val="150000"/>
                        </a:lnSpc>
                        <a:spcAft>
                          <a:spcPts val="0"/>
                        </a:spcAft>
                      </a:pPr>
                      <a:r>
                        <a:rPr lang="ru-RU" sz="1500">
                          <a:solidFill>
                            <a:schemeClr val="tx1"/>
                          </a:solidFill>
                          <a:effectLst/>
                          <a:latin typeface="Times New Roman" panose="02020603050405020304" pitchFamily="18" charset="0"/>
                          <a:cs typeface="Times New Roman" panose="02020603050405020304" pitchFamily="18" charset="0"/>
                        </a:rPr>
                        <a:t>5</a:t>
                      </a:r>
                      <a:endParaRPr lang="x-none" sz="15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nchor="ctr">
                    <a:solidFill>
                      <a:schemeClr val="bg1"/>
                    </a:solidFill>
                  </a:tcPr>
                </a:tc>
                <a:tc>
                  <a:txBody>
                    <a:bodyPr/>
                    <a:lstStyle/>
                    <a:p>
                      <a:pPr algn="ctr">
                        <a:lnSpc>
                          <a:spcPct val="115000"/>
                        </a:lnSpc>
                        <a:spcAft>
                          <a:spcPts val="0"/>
                        </a:spcAft>
                      </a:pPr>
                      <a:r>
                        <a:rPr lang="en-US" sz="1500" dirty="0">
                          <a:solidFill>
                            <a:schemeClr val="tx1"/>
                          </a:solidFill>
                          <a:effectLst/>
                          <a:latin typeface="Times New Roman" panose="02020603050405020304" pitchFamily="18" charset="0"/>
                          <a:cs typeface="Times New Roman" panose="02020603050405020304" pitchFamily="18" charset="0"/>
                        </a:rPr>
                        <a:t>+</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nchor="ctr">
                    <a:solidFill>
                      <a:schemeClr val="bg1"/>
                    </a:solidFill>
                  </a:tcPr>
                </a:tc>
                <a:tc>
                  <a:txBody>
                    <a:bodyPr/>
                    <a:lstStyle/>
                    <a:p>
                      <a:pPr>
                        <a:lnSpc>
                          <a:spcPct val="115000"/>
                        </a:lnSpc>
                        <a:spcAft>
                          <a:spcPts val="0"/>
                        </a:spcAft>
                      </a:pPr>
                      <a:r>
                        <a:rPr lang="en-US" sz="1500" dirty="0">
                          <a:solidFill>
                            <a:schemeClr val="tx1"/>
                          </a:solidFill>
                          <a:effectLst/>
                          <a:highlight>
                            <a:srgbClr val="FF00FF"/>
                          </a:highlight>
                          <a:latin typeface="Times New Roman" panose="02020603050405020304" pitchFamily="18" charset="0"/>
                          <a:cs typeface="Times New Roman" panose="02020603050405020304" pitchFamily="18" charset="0"/>
                        </a:rPr>
                        <a:t> </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nchor="ctr">
                    <a:solidFill>
                      <a:schemeClr val="bg1"/>
                    </a:solidFill>
                  </a:tcPr>
                </a:tc>
                <a:extLst>
                  <a:ext uri="{0D108BD9-81ED-4DB2-BD59-A6C34878D82A}">
                    <a16:rowId xmlns:a16="http://schemas.microsoft.com/office/drawing/2014/main" xmlns="" val="10006"/>
                  </a:ext>
                </a:extLst>
              </a:tr>
              <a:tr h="312071">
                <a:tc vMerge="1">
                  <a:txBody>
                    <a:bodyPr/>
                    <a:lstStyle/>
                    <a:p>
                      <a:endParaRPr lang="x-none"/>
                    </a:p>
                  </a:txBody>
                  <a:tcPr/>
                </a:tc>
                <a:tc>
                  <a:txBody>
                    <a:bodyPr/>
                    <a:lstStyle/>
                    <a:p>
                      <a:r>
                        <a:rPr lang="ru-RU" sz="1500" dirty="0">
                          <a:solidFill>
                            <a:schemeClr val="tx1"/>
                          </a:solidFill>
                          <a:effectLst/>
                          <a:latin typeface="Times New Roman" panose="02020603050405020304" pitchFamily="18" charset="0"/>
                          <a:cs typeface="Times New Roman" panose="02020603050405020304" pitchFamily="18" charset="0"/>
                        </a:rPr>
                        <a:t>Методика формирования элементарных математических представлений дошкольников</a:t>
                      </a:r>
                      <a:endParaRPr lang="x-none" sz="1900" dirty="0">
                        <a:solidFill>
                          <a:schemeClr val="tx1"/>
                        </a:solidFill>
                      </a:endParaRPr>
                    </a:p>
                  </a:txBody>
                  <a:tcPr marL="35075" marR="35075" marT="0" marB="0">
                    <a:solidFill>
                      <a:schemeClr val="bg1"/>
                    </a:solidFill>
                  </a:tcPr>
                </a:tc>
                <a:tc>
                  <a:txBody>
                    <a:bodyPr/>
                    <a:lstStyle/>
                    <a:p>
                      <a:pPr indent="20955" algn="ctr">
                        <a:lnSpc>
                          <a:spcPct val="150000"/>
                        </a:lnSpc>
                        <a:spcAft>
                          <a:spcPts val="0"/>
                        </a:spcAft>
                      </a:pPr>
                      <a:r>
                        <a:rPr lang="kk-KZ" sz="1500" dirty="0">
                          <a:solidFill>
                            <a:schemeClr val="tx1"/>
                          </a:solidFill>
                          <a:effectLst/>
                          <a:latin typeface="Times New Roman" panose="02020603050405020304" pitchFamily="18" charset="0"/>
                          <a:cs typeface="Times New Roman" panose="02020603050405020304" pitchFamily="18" charset="0"/>
                        </a:rPr>
                        <a:t>5</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nchor="ctr">
                    <a:solidFill>
                      <a:schemeClr val="bg1"/>
                    </a:solidFill>
                  </a:tcPr>
                </a:tc>
                <a:tc>
                  <a:txBody>
                    <a:bodyPr/>
                    <a:lstStyle/>
                    <a:p>
                      <a:pPr algn="ctr">
                        <a:lnSpc>
                          <a:spcPct val="115000"/>
                        </a:lnSpc>
                        <a:spcAft>
                          <a:spcPts val="0"/>
                        </a:spcAft>
                      </a:pPr>
                      <a:r>
                        <a:rPr lang="en-US" sz="1500" dirty="0">
                          <a:solidFill>
                            <a:schemeClr val="tx1"/>
                          </a:solidFill>
                          <a:effectLst/>
                          <a:latin typeface="Times New Roman" panose="02020603050405020304" pitchFamily="18" charset="0"/>
                          <a:cs typeface="Times New Roman" panose="02020603050405020304" pitchFamily="18" charset="0"/>
                        </a:rPr>
                        <a:t> </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nchor="ctr">
                    <a:solidFill>
                      <a:schemeClr val="bg1"/>
                    </a:solidFill>
                  </a:tcPr>
                </a:tc>
                <a:tc>
                  <a:txBody>
                    <a:bodyPr/>
                    <a:lstStyle/>
                    <a:p>
                      <a:pPr algn="ctr">
                        <a:lnSpc>
                          <a:spcPct val="115000"/>
                        </a:lnSpc>
                        <a:spcAft>
                          <a:spcPts val="0"/>
                        </a:spcAft>
                      </a:pPr>
                      <a:r>
                        <a:rPr lang="ru-RU" sz="1500" dirty="0">
                          <a:solidFill>
                            <a:schemeClr val="tx1"/>
                          </a:solidFill>
                          <a:effectLst/>
                          <a:latin typeface="Times New Roman" panose="02020603050405020304" pitchFamily="18" charset="0"/>
                          <a:cs typeface="Times New Roman" panose="02020603050405020304" pitchFamily="18" charset="0"/>
                        </a:rPr>
                        <a:t>+</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nchor="ctr">
                    <a:solidFill>
                      <a:schemeClr val="bg1"/>
                    </a:solidFill>
                  </a:tcPr>
                </a:tc>
                <a:extLst>
                  <a:ext uri="{0D108BD9-81ED-4DB2-BD59-A6C34878D82A}">
                    <a16:rowId xmlns:a16="http://schemas.microsoft.com/office/drawing/2014/main" xmlns="" val="10007"/>
                  </a:ext>
                </a:extLst>
              </a:tr>
              <a:tr h="312071">
                <a:tc vMerge="1">
                  <a:txBody>
                    <a:bodyPr/>
                    <a:lstStyle/>
                    <a:p>
                      <a:endParaRPr lang="x-none"/>
                    </a:p>
                  </a:txBody>
                  <a:tcPr/>
                </a:tc>
                <a:tc>
                  <a:txBody>
                    <a:bodyPr/>
                    <a:lstStyle/>
                    <a:p>
                      <a:r>
                        <a:rPr lang="ru-RU" sz="1500" dirty="0">
                          <a:solidFill>
                            <a:schemeClr val="tx1"/>
                          </a:solidFill>
                          <a:effectLst/>
                          <a:latin typeface="Times New Roman" panose="02020603050405020304" pitchFamily="18" charset="0"/>
                          <a:cs typeface="Times New Roman" panose="02020603050405020304" pitchFamily="18" charset="0"/>
                        </a:rPr>
                        <a:t> </a:t>
                      </a:r>
                      <a:endParaRPr lang="x-none" sz="1900" dirty="0">
                        <a:solidFill>
                          <a:schemeClr val="tx1"/>
                        </a:solidFill>
                      </a:endParaRPr>
                    </a:p>
                  </a:txBody>
                  <a:tcPr marL="35075" marR="35075" marT="0" marB="0">
                    <a:solidFill>
                      <a:schemeClr val="bg1"/>
                    </a:solidFill>
                  </a:tcPr>
                </a:tc>
                <a:tc>
                  <a:txBody>
                    <a:bodyPr/>
                    <a:lstStyle/>
                    <a:p>
                      <a:pPr indent="20955" algn="ctr">
                        <a:lnSpc>
                          <a:spcPct val="150000"/>
                        </a:lnSpc>
                        <a:spcAft>
                          <a:spcPts val="0"/>
                        </a:spcAft>
                      </a:pPr>
                      <a:r>
                        <a:rPr lang="en-US" sz="1500">
                          <a:solidFill>
                            <a:schemeClr val="tx1"/>
                          </a:solidFill>
                          <a:effectLst/>
                          <a:latin typeface="Times New Roman" panose="02020603050405020304" pitchFamily="18" charset="0"/>
                          <a:cs typeface="Times New Roman" panose="02020603050405020304" pitchFamily="18" charset="0"/>
                        </a:rPr>
                        <a:t>5</a:t>
                      </a:r>
                      <a:endParaRPr lang="x-none" sz="15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nchor="ctr">
                    <a:solidFill>
                      <a:schemeClr val="bg1"/>
                    </a:solidFill>
                  </a:tcPr>
                </a:tc>
                <a:tc>
                  <a:txBody>
                    <a:bodyPr/>
                    <a:lstStyle/>
                    <a:p>
                      <a:pPr algn="ctr">
                        <a:lnSpc>
                          <a:spcPct val="115000"/>
                        </a:lnSpc>
                        <a:spcAft>
                          <a:spcPts val="0"/>
                        </a:spcAft>
                      </a:pPr>
                      <a:r>
                        <a:rPr lang="en-US" sz="1500" dirty="0">
                          <a:solidFill>
                            <a:schemeClr val="tx1"/>
                          </a:solidFill>
                          <a:effectLst/>
                          <a:latin typeface="Times New Roman" panose="02020603050405020304" pitchFamily="18" charset="0"/>
                          <a:cs typeface="Times New Roman" panose="02020603050405020304" pitchFamily="18" charset="0"/>
                        </a:rPr>
                        <a:t>+</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nchor="ctr">
                    <a:solidFill>
                      <a:schemeClr val="bg1"/>
                    </a:solidFill>
                  </a:tcPr>
                </a:tc>
                <a:tc>
                  <a:txBody>
                    <a:bodyPr/>
                    <a:lstStyle/>
                    <a:p>
                      <a:pPr algn="ctr">
                        <a:lnSpc>
                          <a:spcPct val="115000"/>
                        </a:lnSpc>
                        <a:spcAft>
                          <a:spcPts val="0"/>
                        </a:spcAft>
                      </a:pPr>
                      <a:r>
                        <a:rPr lang="en-US" sz="1500" dirty="0">
                          <a:solidFill>
                            <a:schemeClr val="tx1"/>
                          </a:solidFill>
                          <a:effectLst/>
                          <a:latin typeface="Times New Roman" panose="02020603050405020304" pitchFamily="18" charset="0"/>
                          <a:cs typeface="Times New Roman" panose="02020603050405020304" pitchFamily="18" charset="0"/>
                        </a:rPr>
                        <a:t> </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nchor="ctr">
                    <a:solidFill>
                      <a:schemeClr val="bg1"/>
                    </a:solidFill>
                  </a:tcPr>
                </a:tc>
                <a:extLst>
                  <a:ext uri="{0D108BD9-81ED-4DB2-BD59-A6C34878D82A}">
                    <a16:rowId xmlns:a16="http://schemas.microsoft.com/office/drawing/2014/main" xmlns="" val="10008"/>
                  </a:ext>
                </a:extLst>
              </a:tr>
              <a:tr h="239254">
                <a:tc rowSpan="3">
                  <a:txBody>
                    <a:bodyPr/>
                    <a:lstStyle/>
                    <a:p>
                      <a:pPr>
                        <a:lnSpc>
                          <a:spcPct val="115000"/>
                        </a:lnSpc>
                        <a:spcAft>
                          <a:spcPts val="0"/>
                        </a:spcAft>
                      </a:pPr>
                      <a:r>
                        <a:rPr lang="en-US" sz="1500" dirty="0">
                          <a:solidFill>
                            <a:schemeClr val="tx1"/>
                          </a:solidFill>
                          <a:effectLst/>
                          <a:latin typeface="Times New Roman" panose="02020603050405020304" pitchFamily="18" charset="0"/>
                          <a:cs typeface="Times New Roman" panose="02020603050405020304" pitchFamily="18" charset="0"/>
                        </a:rPr>
                        <a:t> </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solidFill>
                      <a:schemeClr val="bg1"/>
                    </a:solidFill>
                  </a:tcPr>
                </a:tc>
                <a:tc>
                  <a:txBody>
                    <a:bodyPr/>
                    <a:lstStyle/>
                    <a:p>
                      <a:pPr>
                        <a:lnSpc>
                          <a:spcPct val="115000"/>
                        </a:lnSpc>
                        <a:spcAft>
                          <a:spcPts val="0"/>
                        </a:spcAft>
                      </a:pPr>
                      <a:r>
                        <a:rPr lang="ru-RU" sz="1500" dirty="0">
                          <a:solidFill>
                            <a:schemeClr val="tx1"/>
                          </a:solidFill>
                          <a:effectLst/>
                          <a:latin typeface="Times New Roman" panose="02020603050405020304" pitchFamily="18" charset="0"/>
                          <a:cs typeface="Times New Roman" panose="02020603050405020304" pitchFamily="18" charset="0"/>
                        </a:rPr>
                        <a:t>Естествознание и методика ознакомления с окружающим миром </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solidFill>
                      <a:schemeClr val="bg1"/>
                    </a:solidFill>
                  </a:tcPr>
                </a:tc>
                <a:tc>
                  <a:txBody>
                    <a:bodyPr/>
                    <a:lstStyle/>
                    <a:p>
                      <a:pPr indent="49530" algn="ctr">
                        <a:lnSpc>
                          <a:spcPct val="115000"/>
                        </a:lnSpc>
                        <a:spcAft>
                          <a:spcPts val="0"/>
                        </a:spcAft>
                      </a:pPr>
                      <a:r>
                        <a:rPr lang="ru-RU" sz="1500" dirty="0">
                          <a:solidFill>
                            <a:schemeClr val="tx1"/>
                          </a:solidFill>
                          <a:effectLst/>
                          <a:latin typeface="Times New Roman" panose="02020603050405020304" pitchFamily="18" charset="0"/>
                          <a:cs typeface="Times New Roman" panose="02020603050405020304" pitchFamily="18" charset="0"/>
                        </a:rPr>
                        <a:t>5</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nchor="ctr">
                    <a:solidFill>
                      <a:schemeClr val="bg1"/>
                    </a:solidFill>
                  </a:tcPr>
                </a:tc>
                <a:tc>
                  <a:txBody>
                    <a:bodyPr/>
                    <a:lstStyle/>
                    <a:p>
                      <a:pPr algn="ctr">
                        <a:lnSpc>
                          <a:spcPct val="115000"/>
                        </a:lnSpc>
                        <a:spcAft>
                          <a:spcPts val="0"/>
                        </a:spcAft>
                      </a:pPr>
                      <a:r>
                        <a:rPr lang="ru-RU" sz="1500" dirty="0">
                          <a:solidFill>
                            <a:schemeClr val="tx1"/>
                          </a:solidFill>
                          <a:effectLst/>
                          <a:latin typeface="Times New Roman" panose="02020603050405020304" pitchFamily="18" charset="0"/>
                          <a:cs typeface="Times New Roman" panose="02020603050405020304" pitchFamily="18" charset="0"/>
                        </a:rPr>
                        <a:t> </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nchor="ctr">
                    <a:solidFill>
                      <a:schemeClr val="bg1"/>
                    </a:solidFill>
                  </a:tcPr>
                </a:tc>
                <a:tc>
                  <a:txBody>
                    <a:bodyPr/>
                    <a:lstStyle/>
                    <a:p>
                      <a:pPr algn="ctr">
                        <a:lnSpc>
                          <a:spcPct val="115000"/>
                        </a:lnSpc>
                        <a:spcAft>
                          <a:spcPts val="0"/>
                        </a:spcAft>
                      </a:pPr>
                      <a:r>
                        <a:rPr lang="en-US" sz="1500" dirty="0">
                          <a:solidFill>
                            <a:schemeClr val="tx1"/>
                          </a:solidFill>
                          <a:effectLst/>
                          <a:latin typeface="Times New Roman" panose="02020603050405020304" pitchFamily="18" charset="0"/>
                          <a:cs typeface="Times New Roman" panose="02020603050405020304" pitchFamily="18" charset="0"/>
                        </a:rPr>
                        <a:t>+</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nchor="ctr">
                    <a:solidFill>
                      <a:schemeClr val="bg1"/>
                    </a:solidFill>
                  </a:tcPr>
                </a:tc>
                <a:extLst>
                  <a:ext uri="{0D108BD9-81ED-4DB2-BD59-A6C34878D82A}">
                    <a16:rowId xmlns:a16="http://schemas.microsoft.com/office/drawing/2014/main" xmlns="" val="10009"/>
                  </a:ext>
                </a:extLst>
              </a:tr>
              <a:tr h="239254">
                <a:tc vMerge="1">
                  <a:txBody>
                    <a:bodyPr/>
                    <a:lstStyle/>
                    <a:p>
                      <a:endParaRPr lang="x-none"/>
                    </a:p>
                  </a:txBody>
                  <a:tcPr/>
                </a:tc>
                <a:tc>
                  <a:txBody>
                    <a:bodyPr/>
                    <a:lstStyle/>
                    <a:p>
                      <a:r>
                        <a:rPr lang="ru-RU" sz="1500" dirty="0">
                          <a:solidFill>
                            <a:schemeClr val="tx1"/>
                          </a:solidFill>
                          <a:effectLst/>
                          <a:latin typeface="Times New Roman" panose="02020603050405020304" pitchFamily="18" charset="0"/>
                          <a:cs typeface="Times New Roman" panose="02020603050405020304" pitchFamily="18" charset="0"/>
                        </a:rPr>
                        <a:t>Развитие изобразительного творчества детей</a:t>
                      </a:r>
                      <a:endParaRPr lang="x-none" sz="1900" dirty="0">
                        <a:solidFill>
                          <a:schemeClr val="tx1"/>
                        </a:solidFill>
                      </a:endParaRPr>
                    </a:p>
                  </a:txBody>
                  <a:tcPr marL="35075" marR="35075" marT="0" marB="0">
                    <a:solidFill>
                      <a:schemeClr val="bg1"/>
                    </a:solidFill>
                  </a:tcPr>
                </a:tc>
                <a:tc>
                  <a:txBody>
                    <a:bodyPr/>
                    <a:lstStyle/>
                    <a:p>
                      <a:pPr indent="49530" algn="ctr">
                        <a:lnSpc>
                          <a:spcPct val="115000"/>
                        </a:lnSpc>
                        <a:spcAft>
                          <a:spcPts val="0"/>
                        </a:spcAft>
                      </a:pPr>
                      <a:r>
                        <a:rPr lang="ru-RU" sz="1500" dirty="0">
                          <a:solidFill>
                            <a:schemeClr val="tx1"/>
                          </a:solidFill>
                          <a:effectLst/>
                          <a:latin typeface="Times New Roman" panose="02020603050405020304" pitchFamily="18" charset="0"/>
                          <a:cs typeface="Times New Roman" panose="02020603050405020304" pitchFamily="18" charset="0"/>
                        </a:rPr>
                        <a:t>5</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nchor="ctr">
                    <a:solidFill>
                      <a:schemeClr val="bg1"/>
                    </a:solidFill>
                  </a:tcPr>
                </a:tc>
                <a:tc>
                  <a:txBody>
                    <a:bodyPr/>
                    <a:lstStyle/>
                    <a:p>
                      <a:pPr algn="ctr">
                        <a:lnSpc>
                          <a:spcPct val="115000"/>
                        </a:lnSpc>
                        <a:spcAft>
                          <a:spcPts val="0"/>
                        </a:spcAft>
                      </a:pPr>
                      <a:r>
                        <a:rPr lang="ru-RU" sz="1500" dirty="0">
                          <a:solidFill>
                            <a:schemeClr val="tx1"/>
                          </a:solidFill>
                          <a:effectLst/>
                          <a:latin typeface="Times New Roman" panose="02020603050405020304" pitchFamily="18" charset="0"/>
                          <a:cs typeface="Times New Roman" panose="02020603050405020304" pitchFamily="18" charset="0"/>
                        </a:rPr>
                        <a:t>+</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nchor="ctr">
                    <a:solidFill>
                      <a:schemeClr val="bg1"/>
                    </a:solidFill>
                  </a:tcPr>
                </a:tc>
                <a:tc>
                  <a:txBody>
                    <a:bodyPr/>
                    <a:lstStyle/>
                    <a:p>
                      <a:pPr algn="ctr">
                        <a:lnSpc>
                          <a:spcPct val="115000"/>
                        </a:lnSpc>
                        <a:spcAft>
                          <a:spcPts val="0"/>
                        </a:spcAft>
                      </a:pPr>
                      <a:r>
                        <a:rPr lang="en-US" sz="1500">
                          <a:solidFill>
                            <a:schemeClr val="tx1"/>
                          </a:solidFill>
                          <a:effectLst/>
                          <a:latin typeface="Times New Roman" panose="02020603050405020304" pitchFamily="18" charset="0"/>
                          <a:cs typeface="Times New Roman" panose="02020603050405020304" pitchFamily="18" charset="0"/>
                        </a:rPr>
                        <a:t> </a:t>
                      </a:r>
                      <a:endParaRPr lang="x-none" sz="15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nchor="ctr">
                    <a:solidFill>
                      <a:schemeClr val="bg1"/>
                    </a:solidFill>
                  </a:tcPr>
                </a:tc>
                <a:extLst>
                  <a:ext uri="{0D108BD9-81ED-4DB2-BD59-A6C34878D82A}">
                    <a16:rowId xmlns:a16="http://schemas.microsoft.com/office/drawing/2014/main" xmlns="" val="10010"/>
                  </a:ext>
                </a:extLst>
              </a:tr>
              <a:tr h="307302">
                <a:tc vMerge="1">
                  <a:txBody>
                    <a:bodyPr/>
                    <a:lstStyle/>
                    <a:p>
                      <a:endParaRPr lang="x-none"/>
                    </a:p>
                  </a:txBody>
                  <a:tcPr/>
                </a:tc>
                <a:tc>
                  <a:txBody>
                    <a:bodyPr/>
                    <a:lstStyle/>
                    <a:p>
                      <a:r>
                        <a:rPr lang="ru-RU" sz="1500" dirty="0">
                          <a:solidFill>
                            <a:schemeClr val="tx1"/>
                          </a:solidFill>
                          <a:effectLst/>
                          <a:latin typeface="Times New Roman" panose="02020603050405020304" pitchFamily="18" charset="0"/>
                          <a:cs typeface="Times New Roman" panose="02020603050405020304" pitchFamily="18" charset="0"/>
                        </a:rPr>
                        <a:t>Теория и методика физического воспитания детей дошкольного возраста</a:t>
                      </a:r>
                      <a:endParaRPr lang="x-none" sz="1900" dirty="0">
                        <a:solidFill>
                          <a:schemeClr val="tx1"/>
                        </a:solidFill>
                      </a:endParaRPr>
                    </a:p>
                  </a:txBody>
                  <a:tcPr marL="35075" marR="35075" marT="0" marB="0">
                    <a:solidFill>
                      <a:schemeClr val="bg1"/>
                    </a:solidFill>
                  </a:tcPr>
                </a:tc>
                <a:tc>
                  <a:txBody>
                    <a:bodyPr/>
                    <a:lstStyle/>
                    <a:p>
                      <a:pPr indent="49530" algn="ctr">
                        <a:lnSpc>
                          <a:spcPct val="115000"/>
                        </a:lnSpc>
                        <a:spcAft>
                          <a:spcPts val="0"/>
                        </a:spcAft>
                      </a:pPr>
                      <a:r>
                        <a:rPr lang="ru-RU" sz="1500" dirty="0">
                          <a:solidFill>
                            <a:schemeClr val="tx1"/>
                          </a:solidFill>
                          <a:effectLst/>
                          <a:latin typeface="Times New Roman" panose="02020603050405020304" pitchFamily="18" charset="0"/>
                          <a:cs typeface="Times New Roman" panose="02020603050405020304" pitchFamily="18" charset="0"/>
                        </a:rPr>
                        <a:t>3</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nchor="ctr">
                    <a:solidFill>
                      <a:schemeClr val="bg1"/>
                    </a:solidFill>
                  </a:tcPr>
                </a:tc>
                <a:tc>
                  <a:txBody>
                    <a:bodyPr/>
                    <a:lstStyle/>
                    <a:p>
                      <a:pPr algn="ctr">
                        <a:lnSpc>
                          <a:spcPct val="115000"/>
                        </a:lnSpc>
                        <a:spcAft>
                          <a:spcPts val="0"/>
                        </a:spcAft>
                      </a:pPr>
                      <a:r>
                        <a:rPr lang="ru-RU" sz="1500" dirty="0">
                          <a:solidFill>
                            <a:schemeClr val="tx1"/>
                          </a:solidFill>
                          <a:effectLst/>
                          <a:latin typeface="Times New Roman" panose="02020603050405020304" pitchFamily="18" charset="0"/>
                          <a:cs typeface="Times New Roman" panose="02020603050405020304" pitchFamily="18" charset="0"/>
                        </a:rPr>
                        <a:t> </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nchor="ctr">
                    <a:solidFill>
                      <a:schemeClr val="bg1"/>
                    </a:solidFill>
                  </a:tcPr>
                </a:tc>
                <a:tc>
                  <a:txBody>
                    <a:bodyPr/>
                    <a:lstStyle/>
                    <a:p>
                      <a:pPr algn="ctr">
                        <a:lnSpc>
                          <a:spcPct val="115000"/>
                        </a:lnSpc>
                        <a:spcAft>
                          <a:spcPts val="0"/>
                        </a:spcAft>
                      </a:pPr>
                      <a:r>
                        <a:rPr lang="ru-RU" sz="1500" dirty="0">
                          <a:solidFill>
                            <a:schemeClr val="tx1"/>
                          </a:solidFill>
                          <a:effectLst/>
                          <a:latin typeface="Times New Roman" panose="02020603050405020304" pitchFamily="18" charset="0"/>
                          <a:cs typeface="Times New Roman" panose="02020603050405020304" pitchFamily="18" charset="0"/>
                        </a:rPr>
                        <a:t>+</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nchor="ctr">
                    <a:solidFill>
                      <a:schemeClr val="bg1"/>
                    </a:solidFill>
                  </a:tcPr>
                </a:tc>
                <a:extLst>
                  <a:ext uri="{0D108BD9-81ED-4DB2-BD59-A6C34878D82A}">
                    <a16:rowId xmlns:a16="http://schemas.microsoft.com/office/drawing/2014/main" xmlns="" val="10011"/>
                  </a:ext>
                </a:extLst>
              </a:tr>
              <a:tr h="239254">
                <a:tc>
                  <a:txBody>
                    <a:bodyPr/>
                    <a:lstStyle/>
                    <a:p>
                      <a:pPr>
                        <a:lnSpc>
                          <a:spcPct val="115000"/>
                        </a:lnSpc>
                        <a:spcAft>
                          <a:spcPts val="0"/>
                        </a:spcAft>
                      </a:pPr>
                      <a:r>
                        <a:rPr lang="en-US" sz="1500" dirty="0">
                          <a:solidFill>
                            <a:schemeClr val="tx1"/>
                          </a:solidFill>
                          <a:effectLst/>
                          <a:latin typeface="Times New Roman" panose="02020603050405020304" pitchFamily="18" charset="0"/>
                          <a:cs typeface="Times New Roman" panose="02020603050405020304" pitchFamily="18" charset="0"/>
                        </a:rPr>
                        <a:t> </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solidFill>
                      <a:schemeClr val="bg1"/>
                    </a:solidFill>
                  </a:tcPr>
                </a:tc>
                <a:tc>
                  <a:txBody>
                    <a:bodyPr/>
                    <a:lstStyle/>
                    <a:p>
                      <a:pPr>
                        <a:lnSpc>
                          <a:spcPct val="115000"/>
                        </a:lnSpc>
                        <a:spcAft>
                          <a:spcPts val="0"/>
                        </a:spcAft>
                      </a:pPr>
                      <a:r>
                        <a:rPr lang="kk-KZ" sz="1500" dirty="0">
                          <a:solidFill>
                            <a:schemeClr val="tx1"/>
                          </a:solidFill>
                          <a:effectLst/>
                          <a:latin typeface="Times New Roman" panose="02020603050405020304" pitchFamily="18" charset="0"/>
                          <a:cs typeface="Times New Roman" panose="02020603050405020304" pitchFamily="18" charset="0"/>
                        </a:rPr>
                        <a:t>Методика организации игровой деятельности и ППРС</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solidFill>
                      <a:schemeClr val="bg1"/>
                    </a:solidFill>
                  </a:tcPr>
                </a:tc>
                <a:tc>
                  <a:txBody>
                    <a:bodyPr/>
                    <a:lstStyle/>
                    <a:p>
                      <a:pPr indent="49530" algn="ctr">
                        <a:lnSpc>
                          <a:spcPct val="115000"/>
                        </a:lnSpc>
                        <a:spcAft>
                          <a:spcPts val="0"/>
                        </a:spcAft>
                      </a:pPr>
                      <a:r>
                        <a:rPr lang="ru-RU" sz="1500" dirty="0">
                          <a:solidFill>
                            <a:schemeClr val="tx1"/>
                          </a:solidFill>
                          <a:effectLst/>
                          <a:latin typeface="Times New Roman" panose="02020603050405020304" pitchFamily="18" charset="0"/>
                          <a:cs typeface="Times New Roman" panose="02020603050405020304" pitchFamily="18" charset="0"/>
                        </a:rPr>
                        <a:t>3</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nchor="ctr">
                    <a:solidFill>
                      <a:schemeClr val="bg1"/>
                    </a:solidFill>
                  </a:tcPr>
                </a:tc>
                <a:tc>
                  <a:txBody>
                    <a:bodyPr/>
                    <a:lstStyle/>
                    <a:p>
                      <a:pPr algn="ctr">
                        <a:lnSpc>
                          <a:spcPct val="115000"/>
                        </a:lnSpc>
                        <a:spcAft>
                          <a:spcPts val="0"/>
                        </a:spcAft>
                      </a:pPr>
                      <a:r>
                        <a:rPr lang="ru-RU" sz="1500" dirty="0">
                          <a:solidFill>
                            <a:schemeClr val="tx1"/>
                          </a:solidFill>
                          <a:effectLst/>
                          <a:latin typeface="Times New Roman" panose="02020603050405020304" pitchFamily="18" charset="0"/>
                          <a:cs typeface="Times New Roman" panose="02020603050405020304" pitchFamily="18" charset="0"/>
                        </a:rPr>
                        <a:t> </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nchor="ctr">
                    <a:solidFill>
                      <a:schemeClr val="bg1"/>
                    </a:solidFill>
                  </a:tcPr>
                </a:tc>
                <a:tc>
                  <a:txBody>
                    <a:bodyPr/>
                    <a:lstStyle/>
                    <a:p>
                      <a:pPr algn="ctr">
                        <a:lnSpc>
                          <a:spcPct val="115000"/>
                        </a:lnSpc>
                        <a:spcAft>
                          <a:spcPts val="0"/>
                        </a:spcAft>
                      </a:pPr>
                      <a:r>
                        <a:rPr lang="ru-RU" sz="1500" dirty="0">
                          <a:solidFill>
                            <a:schemeClr val="tx1"/>
                          </a:solidFill>
                          <a:effectLst/>
                          <a:latin typeface="Times New Roman" panose="02020603050405020304" pitchFamily="18" charset="0"/>
                          <a:cs typeface="Times New Roman" panose="02020603050405020304" pitchFamily="18" charset="0"/>
                        </a:rPr>
                        <a:t>+</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nchor="ctr">
                    <a:solidFill>
                      <a:schemeClr val="bg1"/>
                    </a:solidFill>
                  </a:tcPr>
                </a:tc>
                <a:extLst>
                  <a:ext uri="{0D108BD9-81ED-4DB2-BD59-A6C34878D82A}">
                    <a16:rowId xmlns:a16="http://schemas.microsoft.com/office/drawing/2014/main" xmlns="" val="10012"/>
                  </a:ext>
                </a:extLst>
              </a:tr>
              <a:tr h="239254">
                <a:tc gridSpan="2">
                  <a:txBody>
                    <a:bodyPr/>
                    <a:lstStyle/>
                    <a:p>
                      <a:pPr algn="ctr">
                        <a:lnSpc>
                          <a:spcPct val="115000"/>
                        </a:lnSpc>
                        <a:spcAft>
                          <a:spcPts val="1000"/>
                        </a:spcAft>
                        <a:tabLst>
                          <a:tab pos="2628900" algn="l"/>
                        </a:tabLst>
                      </a:pPr>
                      <a:r>
                        <a:rPr lang="ru-RU" sz="1500" dirty="0">
                          <a:solidFill>
                            <a:schemeClr val="tx1"/>
                          </a:solidFill>
                          <a:effectLst/>
                          <a:latin typeface="Times New Roman" panose="02020603050405020304" pitchFamily="18" charset="0"/>
                          <a:cs typeface="Times New Roman" panose="02020603050405020304" pitchFamily="18" charset="0"/>
                        </a:rPr>
                        <a:t>Модуль профессиональной компетентности</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solidFill>
                      <a:schemeClr val="bg1"/>
                    </a:solidFill>
                  </a:tcPr>
                </a:tc>
                <a:tc hMerge="1">
                  <a:txBody>
                    <a:bodyPr/>
                    <a:lstStyle/>
                    <a:p>
                      <a:endParaRPr lang="x-none"/>
                    </a:p>
                  </a:txBody>
                  <a:tcPr/>
                </a:tc>
                <a:tc>
                  <a:txBody>
                    <a:bodyPr/>
                    <a:lstStyle/>
                    <a:p>
                      <a:pPr indent="49530" algn="ctr">
                        <a:lnSpc>
                          <a:spcPct val="115000"/>
                        </a:lnSpc>
                        <a:spcAft>
                          <a:spcPts val="0"/>
                        </a:spcAft>
                      </a:pPr>
                      <a:r>
                        <a:rPr lang="ru-RU" sz="1500" dirty="0">
                          <a:solidFill>
                            <a:schemeClr val="tx1"/>
                          </a:solidFill>
                          <a:effectLst/>
                          <a:latin typeface="Times New Roman" panose="02020603050405020304" pitchFamily="18" charset="0"/>
                          <a:cs typeface="Times New Roman" panose="02020603050405020304" pitchFamily="18" charset="0"/>
                        </a:rPr>
                        <a:t>17</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nchor="ctr">
                    <a:solidFill>
                      <a:schemeClr val="bg1"/>
                    </a:solidFill>
                  </a:tcPr>
                </a:tc>
                <a:tc>
                  <a:txBody>
                    <a:bodyPr/>
                    <a:lstStyle/>
                    <a:p>
                      <a:pPr algn="ctr">
                        <a:lnSpc>
                          <a:spcPct val="115000"/>
                        </a:lnSpc>
                        <a:spcAft>
                          <a:spcPts val="0"/>
                        </a:spcAft>
                      </a:pPr>
                      <a:r>
                        <a:rPr lang="en-US" sz="1500" dirty="0">
                          <a:solidFill>
                            <a:schemeClr val="tx1"/>
                          </a:solidFill>
                          <a:effectLst/>
                          <a:latin typeface="Times New Roman" panose="02020603050405020304" pitchFamily="18" charset="0"/>
                          <a:cs typeface="Times New Roman" panose="02020603050405020304" pitchFamily="18" charset="0"/>
                        </a:rPr>
                        <a:t> </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nchor="ctr">
                    <a:solidFill>
                      <a:schemeClr val="bg1"/>
                    </a:solidFill>
                  </a:tcPr>
                </a:tc>
                <a:tc>
                  <a:txBody>
                    <a:bodyPr/>
                    <a:lstStyle/>
                    <a:p>
                      <a:pPr>
                        <a:lnSpc>
                          <a:spcPct val="115000"/>
                        </a:lnSpc>
                        <a:spcAft>
                          <a:spcPts val="0"/>
                        </a:spcAft>
                      </a:pPr>
                      <a:r>
                        <a:rPr lang="en-US" sz="1500" dirty="0">
                          <a:solidFill>
                            <a:schemeClr val="tx1"/>
                          </a:solidFill>
                          <a:effectLst/>
                          <a:latin typeface="Times New Roman" panose="02020603050405020304" pitchFamily="18" charset="0"/>
                          <a:cs typeface="Times New Roman" panose="02020603050405020304" pitchFamily="18" charset="0"/>
                        </a:rPr>
                        <a:t> </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nchor="ctr">
                    <a:solidFill>
                      <a:schemeClr val="bg1"/>
                    </a:solidFill>
                  </a:tcPr>
                </a:tc>
                <a:extLst>
                  <a:ext uri="{0D108BD9-81ED-4DB2-BD59-A6C34878D82A}">
                    <a16:rowId xmlns:a16="http://schemas.microsoft.com/office/drawing/2014/main" xmlns="" val="10013"/>
                  </a:ext>
                </a:extLst>
              </a:tr>
              <a:tr h="239254">
                <a:tc rowSpan="3">
                  <a:txBody>
                    <a:bodyPr/>
                    <a:lstStyle/>
                    <a:p>
                      <a:pPr algn="ctr">
                        <a:lnSpc>
                          <a:spcPct val="115000"/>
                        </a:lnSpc>
                        <a:spcAft>
                          <a:spcPts val="0"/>
                        </a:spcAft>
                      </a:pPr>
                      <a:r>
                        <a:rPr lang="en-US" sz="1500" dirty="0">
                          <a:solidFill>
                            <a:schemeClr val="tx1"/>
                          </a:solidFill>
                          <a:effectLst/>
                          <a:latin typeface="Times New Roman" panose="02020603050405020304" pitchFamily="18" charset="0"/>
                          <a:cs typeface="Times New Roman" panose="02020603050405020304" pitchFamily="18" charset="0"/>
                        </a:rPr>
                        <a:t>M</a:t>
                      </a:r>
                      <a:r>
                        <a:rPr lang="ru-RU" sz="1500" dirty="0">
                          <a:solidFill>
                            <a:schemeClr val="tx1"/>
                          </a:solidFill>
                          <a:effectLst/>
                          <a:latin typeface="Times New Roman" panose="02020603050405020304" pitchFamily="18" charset="0"/>
                          <a:cs typeface="Times New Roman" panose="02020603050405020304" pitchFamily="18" charset="0"/>
                        </a:rPr>
                        <a:t>ПК</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nchor="ctr">
                    <a:solidFill>
                      <a:schemeClr val="bg1"/>
                    </a:solidFill>
                  </a:tcPr>
                </a:tc>
                <a:tc>
                  <a:txBody>
                    <a:bodyPr/>
                    <a:lstStyle/>
                    <a:p>
                      <a:pPr algn="ctr">
                        <a:lnSpc>
                          <a:spcPct val="115000"/>
                        </a:lnSpc>
                        <a:spcAft>
                          <a:spcPts val="0"/>
                        </a:spcAft>
                      </a:pPr>
                      <a:r>
                        <a:rPr lang="ru-RU" sz="1500" dirty="0">
                          <a:solidFill>
                            <a:schemeClr val="tx1"/>
                          </a:solidFill>
                          <a:effectLst/>
                          <a:latin typeface="Times New Roman" panose="02020603050405020304" pitchFamily="18" charset="0"/>
                          <a:cs typeface="Times New Roman" panose="02020603050405020304" pitchFamily="18" charset="0"/>
                        </a:rPr>
                        <a:t>Инклюзивное образование в дошкольной организации</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solidFill>
                      <a:schemeClr val="bg1"/>
                    </a:solidFill>
                  </a:tcPr>
                </a:tc>
                <a:tc>
                  <a:txBody>
                    <a:bodyPr/>
                    <a:lstStyle/>
                    <a:p>
                      <a:pPr algn="ctr">
                        <a:lnSpc>
                          <a:spcPct val="115000"/>
                        </a:lnSpc>
                        <a:spcAft>
                          <a:spcPts val="0"/>
                        </a:spcAft>
                      </a:pPr>
                      <a:r>
                        <a:rPr lang="kk-KZ" sz="1500">
                          <a:solidFill>
                            <a:schemeClr val="tx1"/>
                          </a:solidFill>
                          <a:effectLst/>
                          <a:latin typeface="Times New Roman" panose="02020603050405020304" pitchFamily="18" charset="0"/>
                          <a:cs typeface="Times New Roman" panose="02020603050405020304" pitchFamily="18" charset="0"/>
                        </a:rPr>
                        <a:t>3</a:t>
                      </a:r>
                      <a:endParaRPr lang="x-none" sz="15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nchor="ctr">
                    <a:solidFill>
                      <a:schemeClr val="bg1"/>
                    </a:solidFill>
                  </a:tcPr>
                </a:tc>
                <a:tc>
                  <a:txBody>
                    <a:bodyPr/>
                    <a:lstStyle/>
                    <a:p>
                      <a:pPr algn="ctr">
                        <a:lnSpc>
                          <a:spcPct val="115000"/>
                        </a:lnSpc>
                        <a:spcAft>
                          <a:spcPts val="0"/>
                        </a:spcAft>
                      </a:pPr>
                      <a:r>
                        <a:rPr lang="en-US" sz="1500" dirty="0">
                          <a:solidFill>
                            <a:schemeClr val="tx1"/>
                          </a:solidFill>
                          <a:effectLst/>
                          <a:latin typeface="Times New Roman" panose="02020603050405020304" pitchFamily="18" charset="0"/>
                          <a:cs typeface="Times New Roman" panose="02020603050405020304" pitchFamily="18" charset="0"/>
                        </a:rPr>
                        <a:t>+</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nchor="ctr">
                    <a:solidFill>
                      <a:schemeClr val="bg1"/>
                    </a:solidFill>
                  </a:tcPr>
                </a:tc>
                <a:tc>
                  <a:txBody>
                    <a:bodyPr/>
                    <a:lstStyle/>
                    <a:p>
                      <a:pPr algn="ctr">
                        <a:lnSpc>
                          <a:spcPct val="115000"/>
                        </a:lnSpc>
                        <a:spcAft>
                          <a:spcPts val="0"/>
                        </a:spcAft>
                      </a:pPr>
                      <a:r>
                        <a:rPr lang="ru-RU" sz="1500" dirty="0">
                          <a:solidFill>
                            <a:schemeClr val="tx1"/>
                          </a:solidFill>
                          <a:effectLst/>
                          <a:latin typeface="Times New Roman" panose="02020603050405020304" pitchFamily="18" charset="0"/>
                          <a:cs typeface="Times New Roman" panose="02020603050405020304" pitchFamily="18" charset="0"/>
                        </a:rPr>
                        <a:t> </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nchor="ctr">
                    <a:solidFill>
                      <a:schemeClr val="bg1"/>
                    </a:solidFill>
                  </a:tcPr>
                </a:tc>
                <a:extLst>
                  <a:ext uri="{0D108BD9-81ED-4DB2-BD59-A6C34878D82A}">
                    <a16:rowId xmlns:a16="http://schemas.microsoft.com/office/drawing/2014/main" xmlns="" val="10014"/>
                  </a:ext>
                </a:extLst>
              </a:tr>
              <a:tr h="309114">
                <a:tc vMerge="1">
                  <a:txBody>
                    <a:bodyPr/>
                    <a:lstStyle/>
                    <a:p>
                      <a:endParaRPr lang="x-none"/>
                    </a:p>
                  </a:txBody>
                  <a:tcPr/>
                </a:tc>
                <a:tc>
                  <a:txBody>
                    <a:bodyPr/>
                    <a:lstStyle/>
                    <a:p>
                      <a:r>
                        <a:rPr lang="ru-RU" sz="1500" dirty="0">
                          <a:solidFill>
                            <a:schemeClr val="tx1"/>
                          </a:solidFill>
                          <a:effectLst/>
                          <a:latin typeface="Times New Roman" panose="02020603050405020304" pitchFamily="18" charset="0"/>
                          <a:cs typeface="Times New Roman" panose="02020603050405020304" pitchFamily="18" charset="0"/>
                        </a:rPr>
                        <a:t>Современные образовательные технологии в дошкольной организации</a:t>
                      </a:r>
                      <a:endParaRPr lang="x-none" sz="1900" dirty="0">
                        <a:solidFill>
                          <a:schemeClr val="tx1"/>
                        </a:solidFill>
                      </a:endParaRPr>
                    </a:p>
                  </a:txBody>
                  <a:tcPr marL="35075" marR="35075" marT="0" marB="0">
                    <a:solidFill>
                      <a:schemeClr val="bg1"/>
                    </a:solidFill>
                  </a:tcPr>
                </a:tc>
                <a:tc>
                  <a:txBody>
                    <a:bodyPr/>
                    <a:lstStyle/>
                    <a:p>
                      <a:pPr algn="ctr">
                        <a:lnSpc>
                          <a:spcPct val="115000"/>
                        </a:lnSpc>
                        <a:spcAft>
                          <a:spcPts val="0"/>
                        </a:spcAft>
                      </a:pPr>
                      <a:r>
                        <a:rPr lang="kk-KZ" sz="1500" dirty="0">
                          <a:solidFill>
                            <a:schemeClr val="tx1"/>
                          </a:solidFill>
                          <a:effectLst/>
                          <a:latin typeface="Times New Roman" panose="02020603050405020304" pitchFamily="18" charset="0"/>
                          <a:cs typeface="Times New Roman" panose="02020603050405020304" pitchFamily="18" charset="0"/>
                        </a:rPr>
                        <a:t>5</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nchor="ctr">
                    <a:solidFill>
                      <a:schemeClr val="bg1"/>
                    </a:solidFill>
                  </a:tcPr>
                </a:tc>
                <a:tc>
                  <a:txBody>
                    <a:bodyPr/>
                    <a:lstStyle/>
                    <a:p>
                      <a:pPr algn="ctr">
                        <a:lnSpc>
                          <a:spcPct val="115000"/>
                        </a:lnSpc>
                        <a:spcAft>
                          <a:spcPts val="0"/>
                        </a:spcAft>
                      </a:pPr>
                      <a:r>
                        <a:rPr lang="ru-RU" sz="1500" dirty="0">
                          <a:solidFill>
                            <a:schemeClr val="tx1"/>
                          </a:solidFill>
                          <a:effectLst/>
                          <a:latin typeface="Times New Roman" panose="02020603050405020304" pitchFamily="18" charset="0"/>
                          <a:cs typeface="Times New Roman" panose="02020603050405020304" pitchFamily="18" charset="0"/>
                        </a:rPr>
                        <a:t>+</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nchor="ctr">
                    <a:solidFill>
                      <a:schemeClr val="bg1"/>
                    </a:solidFill>
                  </a:tcPr>
                </a:tc>
                <a:tc>
                  <a:txBody>
                    <a:bodyPr/>
                    <a:lstStyle/>
                    <a:p>
                      <a:pPr algn="ctr">
                        <a:lnSpc>
                          <a:spcPct val="115000"/>
                        </a:lnSpc>
                        <a:spcAft>
                          <a:spcPts val="0"/>
                        </a:spcAft>
                      </a:pPr>
                      <a:r>
                        <a:rPr lang="ru-RU" sz="1500" dirty="0">
                          <a:solidFill>
                            <a:schemeClr val="tx1"/>
                          </a:solidFill>
                          <a:effectLst/>
                          <a:latin typeface="Times New Roman" panose="02020603050405020304" pitchFamily="18" charset="0"/>
                          <a:cs typeface="Times New Roman" panose="02020603050405020304" pitchFamily="18" charset="0"/>
                        </a:rPr>
                        <a:t> </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nchor="ctr">
                    <a:solidFill>
                      <a:schemeClr val="bg1"/>
                    </a:solidFill>
                  </a:tcPr>
                </a:tc>
                <a:extLst>
                  <a:ext uri="{0D108BD9-81ED-4DB2-BD59-A6C34878D82A}">
                    <a16:rowId xmlns:a16="http://schemas.microsoft.com/office/drawing/2014/main" xmlns="" val="10015"/>
                  </a:ext>
                </a:extLst>
              </a:tr>
              <a:tr h="309114">
                <a:tc vMerge="1">
                  <a:txBody>
                    <a:bodyPr/>
                    <a:lstStyle/>
                    <a:p>
                      <a:endParaRPr lang="x-none"/>
                    </a:p>
                  </a:txBody>
                  <a:tcPr/>
                </a:tc>
                <a:tc>
                  <a:txBody>
                    <a:bodyPr/>
                    <a:lstStyle/>
                    <a:p>
                      <a:r>
                        <a:rPr lang="ru-RU" sz="1500" dirty="0">
                          <a:solidFill>
                            <a:schemeClr val="tx1"/>
                          </a:solidFill>
                          <a:effectLst/>
                          <a:latin typeface="Times New Roman" panose="02020603050405020304" pitchFamily="18" charset="0"/>
                          <a:cs typeface="Times New Roman" panose="02020603050405020304" pitchFamily="18" charset="0"/>
                        </a:rPr>
                        <a:t>Мониторинг уровня развития умений и навыков детей дошкольного возраста</a:t>
                      </a:r>
                      <a:endParaRPr lang="x-none" sz="1900" dirty="0">
                        <a:solidFill>
                          <a:schemeClr val="tx1"/>
                        </a:solidFill>
                      </a:endParaRPr>
                    </a:p>
                  </a:txBody>
                  <a:tcPr marL="35075" marR="35075" marT="0" marB="0">
                    <a:solidFill>
                      <a:schemeClr val="bg1"/>
                    </a:solidFill>
                  </a:tcPr>
                </a:tc>
                <a:tc>
                  <a:txBody>
                    <a:bodyPr/>
                    <a:lstStyle/>
                    <a:p>
                      <a:pPr algn="ctr">
                        <a:lnSpc>
                          <a:spcPct val="115000"/>
                        </a:lnSpc>
                        <a:spcAft>
                          <a:spcPts val="0"/>
                        </a:spcAft>
                      </a:pPr>
                      <a:r>
                        <a:rPr lang="kk-KZ" sz="1500">
                          <a:solidFill>
                            <a:schemeClr val="tx1"/>
                          </a:solidFill>
                          <a:effectLst/>
                          <a:latin typeface="Times New Roman" panose="02020603050405020304" pitchFamily="18" charset="0"/>
                          <a:cs typeface="Times New Roman" panose="02020603050405020304" pitchFamily="18" charset="0"/>
                        </a:rPr>
                        <a:t>3</a:t>
                      </a:r>
                      <a:endParaRPr lang="x-none" sz="15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nchor="ctr">
                    <a:solidFill>
                      <a:schemeClr val="bg1"/>
                    </a:solidFill>
                  </a:tcPr>
                </a:tc>
                <a:tc>
                  <a:txBody>
                    <a:bodyPr/>
                    <a:lstStyle/>
                    <a:p>
                      <a:pPr algn="ctr">
                        <a:lnSpc>
                          <a:spcPct val="115000"/>
                        </a:lnSpc>
                        <a:spcAft>
                          <a:spcPts val="0"/>
                        </a:spcAft>
                      </a:pPr>
                      <a:r>
                        <a:rPr lang="ru-RU" sz="1500" dirty="0">
                          <a:solidFill>
                            <a:schemeClr val="tx1"/>
                          </a:solidFill>
                          <a:effectLst/>
                          <a:latin typeface="Times New Roman" panose="02020603050405020304" pitchFamily="18" charset="0"/>
                          <a:cs typeface="Times New Roman" panose="02020603050405020304" pitchFamily="18" charset="0"/>
                        </a:rPr>
                        <a:t> </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nchor="ctr">
                    <a:solidFill>
                      <a:schemeClr val="bg1"/>
                    </a:solidFill>
                  </a:tcPr>
                </a:tc>
                <a:tc>
                  <a:txBody>
                    <a:bodyPr/>
                    <a:lstStyle/>
                    <a:p>
                      <a:pPr algn="ctr">
                        <a:lnSpc>
                          <a:spcPct val="115000"/>
                        </a:lnSpc>
                        <a:spcAft>
                          <a:spcPts val="0"/>
                        </a:spcAft>
                      </a:pPr>
                      <a:r>
                        <a:rPr lang="ru-RU" sz="1500" dirty="0">
                          <a:solidFill>
                            <a:schemeClr val="tx1"/>
                          </a:solidFill>
                          <a:effectLst/>
                          <a:latin typeface="Times New Roman" panose="02020603050405020304" pitchFamily="18" charset="0"/>
                          <a:cs typeface="Times New Roman" panose="02020603050405020304" pitchFamily="18" charset="0"/>
                        </a:rPr>
                        <a:t>+</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nchor="ctr">
                    <a:solidFill>
                      <a:schemeClr val="bg1"/>
                    </a:solidFill>
                  </a:tcPr>
                </a:tc>
                <a:extLst>
                  <a:ext uri="{0D108BD9-81ED-4DB2-BD59-A6C34878D82A}">
                    <a16:rowId xmlns:a16="http://schemas.microsoft.com/office/drawing/2014/main" xmlns="" val="10016"/>
                  </a:ext>
                </a:extLst>
              </a:tr>
              <a:tr h="239254">
                <a:tc>
                  <a:txBody>
                    <a:bodyPr/>
                    <a:lstStyle/>
                    <a:p>
                      <a:pPr algn="ctr">
                        <a:lnSpc>
                          <a:spcPct val="115000"/>
                        </a:lnSpc>
                        <a:spcAft>
                          <a:spcPts val="0"/>
                        </a:spcAft>
                      </a:pPr>
                      <a:r>
                        <a:rPr lang="en-US" sz="1500" dirty="0">
                          <a:solidFill>
                            <a:schemeClr val="tx1"/>
                          </a:solidFill>
                          <a:effectLst/>
                          <a:latin typeface="Times New Roman" panose="02020603050405020304" pitchFamily="18" charset="0"/>
                          <a:cs typeface="Times New Roman" panose="02020603050405020304" pitchFamily="18" charset="0"/>
                        </a:rPr>
                        <a:t>PP</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solidFill>
                      <a:schemeClr val="bg1"/>
                    </a:solidFill>
                  </a:tcPr>
                </a:tc>
                <a:tc>
                  <a:txBody>
                    <a:bodyPr/>
                    <a:lstStyle/>
                    <a:p>
                      <a:pPr algn="ctr">
                        <a:lnSpc>
                          <a:spcPct val="115000"/>
                        </a:lnSpc>
                        <a:spcAft>
                          <a:spcPts val="0"/>
                        </a:spcAft>
                      </a:pPr>
                      <a:r>
                        <a:rPr lang="kk-KZ" sz="1500" dirty="0">
                          <a:solidFill>
                            <a:schemeClr val="tx1"/>
                          </a:solidFill>
                          <a:effectLst/>
                          <a:latin typeface="Times New Roman" panose="02020603050405020304" pitchFamily="18" charset="0"/>
                          <a:cs typeface="Times New Roman" panose="02020603050405020304" pitchFamily="18" charset="0"/>
                        </a:rPr>
                        <a:t>Педагогическая практика</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solidFill>
                      <a:schemeClr val="bg1"/>
                    </a:solidFill>
                  </a:tcPr>
                </a:tc>
                <a:tc>
                  <a:txBody>
                    <a:bodyPr/>
                    <a:lstStyle/>
                    <a:p>
                      <a:pPr algn="ctr">
                        <a:lnSpc>
                          <a:spcPct val="115000"/>
                        </a:lnSpc>
                        <a:spcAft>
                          <a:spcPts val="600"/>
                        </a:spcAft>
                      </a:pPr>
                      <a:r>
                        <a:rPr lang="ru-RU" sz="1500" dirty="0">
                          <a:solidFill>
                            <a:schemeClr val="tx1"/>
                          </a:solidFill>
                          <a:effectLst/>
                          <a:latin typeface="Times New Roman" panose="02020603050405020304" pitchFamily="18" charset="0"/>
                          <a:cs typeface="Times New Roman" panose="02020603050405020304" pitchFamily="18" charset="0"/>
                        </a:rPr>
                        <a:t>6</a:t>
                      </a:r>
                      <a:endParaRPr lang="x-none" sz="15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5075" marR="35075" marT="0" marB="0" anchor="ctr">
                    <a:solidFill>
                      <a:schemeClr val="bg1"/>
                    </a:solidFill>
                  </a:tcPr>
                </a:tc>
                <a:tc>
                  <a:txBody>
                    <a:bodyPr/>
                    <a:lstStyle/>
                    <a:p>
                      <a:pPr algn="ctr">
                        <a:lnSpc>
                          <a:spcPct val="115000"/>
                        </a:lnSpc>
                        <a:spcAft>
                          <a:spcPts val="0"/>
                        </a:spcAft>
                      </a:pPr>
                      <a:r>
                        <a:rPr lang="en-US" sz="1500" dirty="0">
                          <a:solidFill>
                            <a:schemeClr val="tx1"/>
                          </a:solidFill>
                          <a:effectLst/>
                          <a:latin typeface="Times New Roman" panose="02020603050405020304" pitchFamily="18" charset="0"/>
                          <a:cs typeface="Times New Roman" panose="02020603050405020304" pitchFamily="18" charset="0"/>
                        </a:rPr>
                        <a:t> </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solidFill>
                      <a:schemeClr val="bg1"/>
                    </a:solidFill>
                  </a:tcPr>
                </a:tc>
                <a:tc>
                  <a:txBody>
                    <a:bodyPr/>
                    <a:lstStyle/>
                    <a:p>
                      <a:pPr algn="ctr">
                        <a:lnSpc>
                          <a:spcPct val="115000"/>
                        </a:lnSpc>
                        <a:spcAft>
                          <a:spcPts val="0"/>
                        </a:spcAft>
                      </a:pPr>
                      <a:r>
                        <a:rPr lang="ru-RU" sz="1500" dirty="0">
                          <a:solidFill>
                            <a:schemeClr val="tx1"/>
                          </a:solidFill>
                          <a:effectLst/>
                          <a:latin typeface="Times New Roman" panose="02020603050405020304" pitchFamily="18" charset="0"/>
                          <a:cs typeface="Times New Roman" panose="02020603050405020304" pitchFamily="18" charset="0"/>
                        </a:rPr>
                        <a:t>+</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solidFill>
                      <a:schemeClr val="bg1"/>
                    </a:solidFill>
                  </a:tcPr>
                </a:tc>
                <a:extLst>
                  <a:ext uri="{0D108BD9-81ED-4DB2-BD59-A6C34878D82A}">
                    <a16:rowId xmlns:a16="http://schemas.microsoft.com/office/drawing/2014/main" xmlns="" val="10017"/>
                  </a:ext>
                </a:extLst>
              </a:tr>
              <a:tr h="239254">
                <a:tc gridSpan="2">
                  <a:txBody>
                    <a:bodyPr/>
                    <a:lstStyle/>
                    <a:p>
                      <a:pPr algn="r">
                        <a:lnSpc>
                          <a:spcPct val="115000"/>
                        </a:lnSpc>
                        <a:spcAft>
                          <a:spcPts val="600"/>
                        </a:spcAft>
                      </a:pPr>
                      <a:r>
                        <a:rPr lang="kk-KZ" sz="1500" dirty="0">
                          <a:solidFill>
                            <a:schemeClr val="tx1"/>
                          </a:solidFill>
                          <a:effectLst/>
                          <a:latin typeface="Times New Roman" panose="02020603050405020304" pitchFamily="18" charset="0"/>
                          <a:cs typeface="Times New Roman" panose="02020603050405020304" pitchFamily="18" charset="0"/>
                        </a:rPr>
                        <a:t>Итоговая аттестация</a:t>
                      </a:r>
                      <a:endParaRPr lang="x-none" sz="15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5075" marR="35075" marT="0" marB="0">
                    <a:solidFill>
                      <a:schemeClr val="bg1"/>
                    </a:solidFill>
                  </a:tcPr>
                </a:tc>
                <a:tc hMerge="1">
                  <a:txBody>
                    <a:bodyPr/>
                    <a:lstStyle/>
                    <a:p>
                      <a:endParaRPr lang="x-none"/>
                    </a:p>
                  </a:txBody>
                  <a:tcPr/>
                </a:tc>
                <a:tc>
                  <a:txBody>
                    <a:bodyPr/>
                    <a:lstStyle/>
                    <a:p>
                      <a:pPr algn="ctr">
                        <a:lnSpc>
                          <a:spcPct val="115000"/>
                        </a:lnSpc>
                        <a:spcAft>
                          <a:spcPts val="600"/>
                        </a:spcAft>
                      </a:pPr>
                      <a:r>
                        <a:rPr lang="ru-RU" sz="1500">
                          <a:solidFill>
                            <a:schemeClr val="tx1"/>
                          </a:solidFill>
                          <a:effectLst/>
                          <a:latin typeface="Times New Roman" panose="02020603050405020304" pitchFamily="18" charset="0"/>
                          <a:cs typeface="Times New Roman" panose="02020603050405020304" pitchFamily="18" charset="0"/>
                        </a:rPr>
                        <a:t>2</a:t>
                      </a:r>
                      <a:endParaRPr lang="x-none" sz="15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5075" marR="35075" marT="0" marB="0" anchor="ctr">
                    <a:solidFill>
                      <a:schemeClr val="bg1"/>
                    </a:solidFill>
                  </a:tcPr>
                </a:tc>
                <a:tc>
                  <a:txBody>
                    <a:bodyPr/>
                    <a:lstStyle/>
                    <a:p>
                      <a:pPr algn="ctr">
                        <a:lnSpc>
                          <a:spcPct val="115000"/>
                        </a:lnSpc>
                        <a:spcAft>
                          <a:spcPts val="0"/>
                        </a:spcAft>
                      </a:pPr>
                      <a:r>
                        <a:rPr lang="en-US" sz="1500" dirty="0">
                          <a:solidFill>
                            <a:schemeClr val="tx1"/>
                          </a:solidFill>
                          <a:effectLst/>
                          <a:latin typeface="Times New Roman" panose="02020603050405020304" pitchFamily="18" charset="0"/>
                          <a:cs typeface="Times New Roman" panose="02020603050405020304" pitchFamily="18" charset="0"/>
                        </a:rPr>
                        <a:t> </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solidFill>
                      <a:schemeClr val="bg1"/>
                    </a:solidFill>
                  </a:tcPr>
                </a:tc>
                <a:tc>
                  <a:txBody>
                    <a:bodyPr/>
                    <a:lstStyle/>
                    <a:p>
                      <a:pPr algn="ctr">
                        <a:lnSpc>
                          <a:spcPct val="115000"/>
                        </a:lnSpc>
                        <a:spcAft>
                          <a:spcPts val="0"/>
                        </a:spcAft>
                      </a:pPr>
                      <a:r>
                        <a:rPr lang="ru-RU" sz="1500" dirty="0">
                          <a:solidFill>
                            <a:schemeClr val="tx1"/>
                          </a:solidFill>
                          <a:effectLst/>
                          <a:latin typeface="Times New Roman" panose="02020603050405020304" pitchFamily="18" charset="0"/>
                          <a:cs typeface="Times New Roman" panose="02020603050405020304" pitchFamily="18" charset="0"/>
                        </a:rPr>
                        <a:t>+</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solidFill>
                      <a:schemeClr val="bg1"/>
                    </a:solidFill>
                  </a:tcPr>
                </a:tc>
                <a:extLst>
                  <a:ext uri="{0D108BD9-81ED-4DB2-BD59-A6C34878D82A}">
                    <a16:rowId xmlns:a16="http://schemas.microsoft.com/office/drawing/2014/main" xmlns="" val="10018"/>
                  </a:ext>
                </a:extLst>
              </a:tr>
              <a:tr h="239254">
                <a:tc gridSpan="2">
                  <a:txBody>
                    <a:bodyPr/>
                    <a:lstStyle/>
                    <a:p>
                      <a:pPr algn="ctr">
                        <a:lnSpc>
                          <a:spcPct val="115000"/>
                        </a:lnSpc>
                        <a:spcAft>
                          <a:spcPts val="0"/>
                        </a:spcAft>
                      </a:pPr>
                      <a:r>
                        <a:rPr lang="kk-KZ" sz="1500" cap="all" dirty="0">
                          <a:solidFill>
                            <a:schemeClr val="tx1"/>
                          </a:solidFill>
                          <a:effectLst/>
                          <a:latin typeface="Times New Roman" panose="02020603050405020304" pitchFamily="18" charset="0"/>
                          <a:cs typeface="Times New Roman" panose="02020603050405020304" pitchFamily="18" charset="0"/>
                        </a:rPr>
                        <a:t>Барлығы</a:t>
                      </a:r>
                      <a:r>
                        <a:rPr lang="en-US" sz="1500" cap="all" dirty="0">
                          <a:solidFill>
                            <a:schemeClr val="tx1"/>
                          </a:solidFill>
                          <a:effectLst/>
                          <a:latin typeface="Times New Roman" panose="02020603050405020304" pitchFamily="18" charset="0"/>
                          <a:cs typeface="Times New Roman" panose="02020603050405020304" pitchFamily="18" charset="0"/>
                        </a:rPr>
                        <a:t> / </a:t>
                      </a:r>
                      <a:r>
                        <a:rPr lang="kk-KZ" sz="1500" cap="all" dirty="0">
                          <a:solidFill>
                            <a:schemeClr val="tx1"/>
                          </a:solidFill>
                          <a:effectLst/>
                          <a:latin typeface="Times New Roman" panose="02020603050405020304" pitchFamily="18" charset="0"/>
                          <a:cs typeface="Times New Roman" panose="02020603050405020304" pitchFamily="18" charset="0"/>
                        </a:rPr>
                        <a:t>Итого</a:t>
                      </a:r>
                      <a:r>
                        <a:rPr lang="en-US" sz="1500" cap="all" dirty="0">
                          <a:solidFill>
                            <a:schemeClr val="tx1"/>
                          </a:solidFill>
                          <a:effectLst/>
                          <a:latin typeface="Times New Roman" panose="02020603050405020304" pitchFamily="18" charset="0"/>
                          <a:cs typeface="Times New Roman" panose="02020603050405020304" pitchFamily="18" charset="0"/>
                        </a:rPr>
                        <a:t> /Total</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solidFill>
                      <a:schemeClr val="bg1"/>
                    </a:solidFill>
                  </a:tcPr>
                </a:tc>
                <a:tc hMerge="1">
                  <a:txBody>
                    <a:bodyPr/>
                    <a:lstStyle/>
                    <a:p>
                      <a:endParaRPr lang="x-none"/>
                    </a:p>
                  </a:txBody>
                  <a:tcPr/>
                </a:tc>
                <a:tc>
                  <a:txBody>
                    <a:bodyPr/>
                    <a:lstStyle/>
                    <a:p>
                      <a:pPr algn="ctr">
                        <a:lnSpc>
                          <a:spcPct val="115000"/>
                        </a:lnSpc>
                        <a:spcAft>
                          <a:spcPts val="0"/>
                        </a:spcAft>
                      </a:pPr>
                      <a:r>
                        <a:rPr lang="kk-KZ" sz="1500" dirty="0">
                          <a:solidFill>
                            <a:schemeClr val="tx1"/>
                          </a:solidFill>
                          <a:effectLst/>
                          <a:latin typeface="Times New Roman" panose="02020603050405020304" pitchFamily="18" charset="0"/>
                          <a:cs typeface="Times New Roman" panose="02020603050405020304" pitchFamily="18" charset="0"/>
                        </a:rPr>
                        <a:t>60</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nchor="ctr">
                    <a:solidFill>
                      <a:schemeClr val="bg1"/>
                    </a:solidFill>
                  </a:tcPr>
                </a:tc>
                <a:tc>
                  <a:txBody>
                    <a:bodyPr/>
                    <a:lstStyle/>
                    <a:p>
                      <a:pPr algn="ctr">
                        <a:lnSpc>
                          <a:spcPct val="115000"/>
                        </a:lnSpc>
                        <a:spcAft>
                          <a:spcPts val="0"/>
                        </a:spcAft>
                      </a:pPr>
                      <a:r>
                        <a:rPr lang="kk-KZ" sz="1500" dirty="0">
                          <a:solidFill>
                            <a:schemeClr val="tx1"/>
                          </a:solidFill>
                          <a:effectLst/>
                          <a:latin typeface="Times New Roman" panose="02020603050405020304" pitchFamily="18" charset="0"/>
                          <a:cs typeface="Times New Roman" panose="02020603050405020304" pitchFamily="18" charset="0"/>
                        </a:rPr>
                        <a:t>33</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nchor="ctr">
                    <a:solidFill>
                      <a:schemeClr val="bg1"/>
                    </a:solidFill>
                  </a:tcPr>
                </a:tc>
                <a:tc>
                  <a:txBody>
                    <a:bodyPr/>
                    <a:lstStyle/>
                    <a:p>
                      <a:pPr algn="ctr">
                        <a:lnSpc>
                          <a:spcPct val="115000"/>
                        </a:lnSpc>
                        <a:spcAft>
                          <a:spcPts val="0"/>
                        </a:spcAft>
                      </a:pPr>
                      <a:r>
                        <a:rPr lang="kk-KZ" sz="1500" dirty="0">
                          <a:solidFill>
                            <a:schemeClr val="tx1"/>
                          </a:solidFill>
                          <a:effectLst/>
                          <a:latin typeface="Times New Roman" panose="02020603050405020304" pitchFamily="18" charset="0"/>
                          <a:cs typeface="Times New Roman" panose="02020603050405020304" pitchFamily="18" charset="0"/>
                        </a:rPr>
                        <a:t>27</a:t>
                      </a:r>
                      <a:endParaRPr lang="x-none" sz="1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075" marR="35075" marT="0" marB="0" anchor="ctr">
                    <a:solidFill>
                      <a:schemeClr val="bg1"/>
                    </a:solidFill>
                  </a:tcPr>
                </a:tc>
                <a:extLst>
                  <a:ext uri="{0D108BD9-81ED-4DB2-BD59-A6C34878D82A}">
                    <a16:rowId xmlns:a16="http://schemas.microsoft.com/office/drawing/2014/main" xmlns="" val="10019"/>
                  </a:ext>
                </a:extLst>
              </a:tr>
            </a:tbl>
          </a:graphicData>
        </a:graphic>
      </p:graphicFrame>
      <p:sp>
        <p:nvSpPr>
          <p:cNvPr id="3" name="Прямоугольник 2">
            <a:extLst/>
          </p:cNvPr>
          <p:cNvSpPr/>
          <p:nvPr/>
        </p:nvSpPr>
        <p:spPr>
          <a:xfrm>
            <a:off x="4808538" y="196850"/>
            <a:ext cx="2227262" cy="368300"/>
          </a:xfrm>
          <a:prstGeom prst="rect">
            <a:avLst/>
          </a:prstGeom>
        </p:spPr>
        <p:txBody>
          <a:bodyPr wrap="none">
            <a:spAutoFit/>
          </a:bodyPr>
          <a:lstStyle/>
          <a:p>
            <a:pPr>
              <a:defRPr/>
            </a:pPr>
            <a:r>
              <a:rPr lang="ru-RU" b="1" dirty="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УЧЕБНЫЙ ПЛАН </a:t>
            </a:r>
            <a:endParaRPr lang="ru-RU" dirty="0"/>
          </a:p>
        </p:txBody>
      </p:sp>
    </p:spTree>
    <p:extLst>
      <p:ext uri="{BB962C8B-B14F-4D97-AF65-F5344CB8AC3E}">
        <p14:creationId xmlns:p14="http://schemas.microsoft.com/office/powerpoint/2010/main" val="19704959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1559178140"/>
              </p:ext>
            </p:extLst>
          </p:nvPr>
        </p:nvGraphicFramePr>
        <p:xfrm>
          <a:off x="738911" y="267854"/>
          <a:ext cx="10843490" cy="6924488"/>
        </p:xfrm>
        <a:graphic>
          <a:graphicData uri="http://schemas.openxmlformats.org/drawingml/2006/table">
            <a:tbl>
              <a:tblPr/>
              <a:tblGrid>
                <a:gridCol w="471053">
                  <a:extLst>
                    <a:ext uri="{9D8B030D-6E8A-4147-A177-3AD203B41FA5}">
                      <a16:colId xmlns:a16="http://schemas.microsoft.com/office/drawing/2014/main" xmlns="" val="3526172180"/>
                    </a:ext>
                  </a:extLst>
                </a:gridCol>
                <a:gridCol w="111477">
                  <a:extLst>
                    <a:ext uri="{9D8B030D-6E8A-4147-A177-3AD203B41FA5}">
                      <a16:colId xmlns:a16="http://schemas.microsoft.com/office/drawing/2014/main" xmlns="" val="462736026"/>
                    </a:ext>
                  </a:extLst>
                </a:gridCol>
                <a:gridCol w="414995">
                  <a:extLst>
                    <a:ext uri="{9D8B030D-6E8A-4147-A177-3AD203B41FA5}">
                      <a16:colId xmlns:a16="http://schemas.microsoft.com/office/drawing/2014/main" xmlns="" val="1239557376"/>
                    </a:ext>
                  </a:extLst>
                </a:gridCol>
                <a:gridCol w="1325579">
                  <a:extLst>
                    <a:ext uri="{9D8B030D-6E8A-4147-A177-3AD203B41FA5}">
                      <a16:colId xmlns:a16="http://schemas.microsoft.com/office/drawing/2014/main" xmlns="" val="4073148256"/>
                    </a:ext>
                  </a:extLst>
                </a:gridCol>
                <a:gridCol w="1740574">
                  <a:extLst>
                    <a:ext uri="{9D8B030D-6E8A-4147-A177-3AD203B41FA5}">
                      <a16:colId xmlns:a16="http://schemas.microsoft.com/office/drawing/2014/main" xmlns="" val="2457170098"/>
                    </a:ext>
                  </a:extLst>
                </a:gridCol>
                <a:gridCol w="364958">
                  <a:extLst>
                    <a:ext uri="{9D8B030D-6E8A-4147-A177-3AD203B41FA5}">
                      <a16:colId xmlns:a16="http://schemas.microsoft.com/office/drawing/2014/main" xmlns="" val="1099395833"/>
                    </a:ext>
                  </a:extLst>
                </a:gridCol>
                <a:gridCol w="364958">
                  <a:extLst>
                    <a:ext uri="{9D8B030D-6E8A-4147-A177-3AD203B41FA5}">
                      <a16:colId xmlns:a16="http://schemas.microsoft.com/office/drawing/2014/main" xmlns="" val="748683106"/>
                    </a:ext>
                  </a:extLst>
                </a:gridCol>
                <a:gridCol w="258694">
                  <a:extLst>
                    <a:ext uri="{9D8B030D-6E8A-4147-A177-3AD203B41FA5}">
                      <a16:colId xmlns:a16="http://schemas.microsoft.com/office/drawing/2014/main" xmlns="" val="3756707568"/>
                    </a:ext>
                  </a:extLst>
                </a:gridCol>
                <a:gridCol w="106264">
                  <a:extLst>
                    <a:ext uri="{9D8B030D-6E8A-4147-A177-3AD203B41FA5}">
                      <a16:colId xmlns:a16="http://schemas.microsoft.com/office/drawing/2014/main" xmlns="" val="2815201410"/>
                    </a:ext>
                  </a:extLst>
                </a:gridCol>
                <a:gridCol w="575513">
                  <a:extLst>
                    <a:ext uri="{9D8B030D-6E8A-4147-A177-3AD203B41FA5}">
                      <a16:colId xmlns:a16="http://schemas.microsoft.com/office/drawing/2014/main" xmlns="" val="3540018745"/>
                    </a:ext>
                  </a:extLst>
                </a:gridCol>
                <a:gridCol w="575513">
                  <a:extLst>
                    <a:ext uri="{9D8B030D-6E8A-4147-A177-3AD203B41FA5}">
                      <a16:colId xmlns:a16="http://schemas.microsoft.com/office/drawing/2014/main" xmlns="" val="2158899636"/>
                    </a:ext>
                  </a:extLst>
                </a:gridCol>
                <a:gridCol w="364958">
                  <a:extLst>
                    <a:ext uri="{9D8B030D-6E8A-4147-A177-3AD203B41FA5}">
                      <a16:colId xmlns:a16="http://schemas.microsoft.com/office/drawing/2014/main" xmlns="" val="604429630"/>
                    </a:ext>
                  </a:extLst>
                </a:gridCol>
                <a:gridCol w="364958">
                  <a:extLst>
                    <a:ext uri="{9D8B030D-6E8A-4147-A177-3AD203B41FA5}">
                      <a16:colId xmlns:a16="http://schemas.microsoft.com/office/drawing/2014/main" xmlns="" val="1049928272"/>
                    </a:ext>
                  </a:extLst>
                </a:gridCol>
                <a:gridCol w="322849">
                  <a:extLst>
                    <a:ext uri="{9D8B030D-6E8A-4147-A177-3AD203B41FA5}">
                      <a16:colId xmlns:a16="http://schemas.microsoft.com/office/drawing/2014/main" xmlns="" val="2093258238"/>
                    </a:ext>
                  </a:extLst>
                </a:gridCol>
                <a:gridCol w="217572">
                  <a:extLst>
                    <a:ext uri="{9D8B030D-6E8A-4147-A177-3AD203B41FA5}">
                      <a16:colId xmlns:a16="http://schemas.microsoft.com/office/drawing/2014/main" xmlns="" val="2657302149"/>
                    </a:ext>
                  </a:extLst>
                </a:gridCol>
                <a:gridCol w="217572">
                  <a:extLst>
                    <a:ext uri="{9D8B030D-6E8A-4147-A177-3AD203B41FA5}">
                      <a16:colId xmlns:a16="http://schemas.microsoft.com/office/drawing/2014/main" xmlns="" val="3027404594"/>
                    </a:ext>
                  </a:extLst>
                </a:gridCol>
                <a:gridCol w="210552">
                  <a:extLst>
                    <a:ext uri="{9D8B030D-6E8A-4147-A177-3AD203B41FA5}">
                      <a16:colId xmlns:a16="http://schemas.microsoft.com/office/drawing/2014/main" xmlns="" val="650058049"/>
                    </a:ext>
                  </a:extLst>
                </a:gridCol>
                <a:gridCol w="554068">
                  <a:extLst>
                    <a:ext uri="{9D8B030D-6E8A-4147-A177-3AD203B41FA5}">
                      <a16:colId xmlns:a16="http://schemas.microsoft.com/office/drawing/2014/main" xmlns="" val="3066776077"/>
                    </a:ext>
                  </a:extLst>
                </a:gridCol>
                <a:gridCol w="1249671">
                  <a:extLst>
                    <a:ext uri="{9D8B030D-6E8A-4147-A177-3AD203B41FA5}">
                      <a16:colId xmlns:a16="http://schemas.microsoft.com/office/drawing/2014/main" xmlns="" val="5614873"/>
                    </a:ext>
                  </a:extLst>
                </a:gridCol>
                <a:gridCol w="343904">
                  <a:extLst>
                    <a:ext uri="{9D8B030D-6E8A-4147-A177-3AD203B41FA5}">
                      <a16:colId xmlns:a16="http://schemas.microsoft.com/office/drawing/2014/main" xmlns="" val="3468597544"/>
                    </a:ext>
                  </a:extLst>
                </a:gridCol>
                <a:gridCol w="343904">
                  <a:extLst>
                    <a:ext uri="{9D8B030D-6E8A-4147-A177-3AD203B41FA5}">
                      <a16:colId xmlns:a16="http://schemas.microsoft.com/office/drawing/2014/main" xmlns="" val="2163417217"/>
                    </a:ext>
                  </a:extLst>
                </a:gridCol>
                <a:gridCol w="343904">
                  <a:extLst>
                    <a:ext uri="{9D8B030D-6E8A-4147-A177-3AD203B41FA5}">
                      <a16:colId xmlns:a16="http://schemas.microsoft.com/office/drawing/2014/main" xmlns="" val="2171387863"/>
                    </a:ext>
                  </a:extLst>
                </a:gridCol>
              </a:tblGrid>
              <a:tr h="203201">
                <a:tc gridSpan="19">
                  <a:txBody>
                    <a:bodyPr/>
                    <a:lstStyle/>
                    <a:p>
                      <a:pPr algn="ctr" fontAlgn="ctr"/>
                      <a:r>
                        <a:rPr lang="en-US" sz="800" b="1" i="0" u="none" strike="noStrike" dirty="0">
                          <a:solidFill>
                            <a:schemeClr val="bg1"/>
                          </a:solidFill>
                          <a:effectLst/>
                          <a:latin typeface="Times New Roman" panose="02020603050405020304" pitchFamily="18" charset="0"/>
                        </a:rPr>
                        <a:t>7M01103 – </a:t>
                      </a:r>
                      <a:r>
                        <a:rPr lang="ru-RU" sz="800" b="1" i="0" u="none" strike="noStrike" dirty="0" err="1">
                          <a:solidFill>
                            <a:schemeClr val="bg1"/>
                          </a:solidFill>
                          <a:effectLst/>
                          <a:latin typeface="Times New Roman" panose="02020603050405020304" pitchFamily="18" charset="0"/>
                        </a:rPr>
                        <a:t>Білім</a:t>
                      </a:r>
                      <a:r>
                        <a:rPr lang="ru-RU" sz="800" b="1" i="0" u="none" strike="noStrike" dirty="0">
                          <a:solidFill>
                            <a:schemeClr val="bg1"/>
                          </a:solidFill>
                          <a:effectLst/>
                          <a:latin typeface="Times New Roman" panose="02020603050405020304" pitchFamily="18" charset="0"/>
                        </a:rPr>
                        <a:t> </a:t>
                      </a:r>
                      <a:r>
                        <a:rPr lang="ru-RU" sz="800" b="1" i="0" u="none" strike="noStrike" dirty="0" err="1">
                          <a:solidFill>
                            <a:schemeClr val="bg1"/>
                          </a:solidFill>
                          <a:effectLst/>
                          <a:latin typeface="Times New Roman" panose="02020603050405020304" pitchFamily="18" charset="0"/>
                        </a:rPr>
                        <a:t>берудегі</a:t>
                      </a:r>
                      <a:r>
                        <a:rPr lang="ru-RU" sz="800" b="1" i="0" u="none" strike="noStrike" dirty="0">
                          <a:solidFill>
                            <a:schemeClr val="bg1"/>
                          </a:solidFill>
                          <a:effectLst/>
                          <a:latin typeface="Times New Roman" panose="02020603050405020304" pitchFamily="18" charset="0"/>
                        </a:rPr>
                        <a:t> </a:t>
                      </a:r>
                      <a:r>
                        <a:rPr lang="ru-RU" sz="800" b="1" i="0" u="none" strike="noStrike" dirty="0" err="1" smtClean="0">
                          <a:solidFill>
                            <a:schemeClr val="bg1"/>
                          </a:solidFill>
                          <a:effectLst/>
                          <a:latin typeface="Times New Roman" panose="02020603050405020304" pitchFamily="18" charset="0"/>
                        </a:rPr>
                        <a:t>көшбасшылық</a:t>
                      </a:r>
                      <a:r>
                        <a:rPr lang="ru-RU" sz="800" b="1" i="0" u="none" strike="noStrike" dirty="0" smtClean="0">
                          <a:solidFill>
                            <a:schemeClr val="bg1"/>
                          </a:solidFill>
                          <a:effectLst/>
                          <a:latin typeface="Times New Roman" panose="02020603050405020304" pitchFamily="18" charset="0"/>
                        </a:rPr>
                        <a:t>   БІЛІМ </a:t>
                      </a:r>
                      <a:r>
                        <a:rPr lang="ru-RU" sz="800" b="1" i="0" u="none" strike="noStrike" dirty="0">
                          <a:solidFill>
                            <a:schemeClr val="bg1"/>
                          </a:solidFill>
                          <a:effectLst/>
                          <a:latin typeface="Times New Roman" panose="02020603050405020304" pitchFamily="18" charset="0"/>
                        </a:rPr>
                        <a:t>БЕРУ БАҒДАРЛАМАСЫНЫҢ ОҚУ ЖОСПАРЫ </a:t>
                      </a:r>
                    </a:p>
                  </a:txBody>
                  <a:tcPr marL="2368" marR="2368" marT="2368" marB="0" anchor="ctr">
                    <a:lnL>
                      <a:noFill/>
                    </a:lnL>
                    <a:lnR>
                      <a:noFill/>
                    </a:lnR>
                    <a:lnT>
                      <a:noFill/>
                    </a:lnT>
                    <a:lnB>
                      <a:noFill/>
                    </a:lnB>
                    <a:solidFill>
                      <a:schemeClr val="accent6">
                        <a:lumMod val="75000"/>
                      </a:schemeClr>
                    </a:solid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a:txBody>
                    <a:bodyPr/>
                    <a:lstStyle/>
                    <a:p>
                      <a:pPr algn="l" fontAlgn="ctr"/>
                      <a:endParaRPr lang="ru-RU" sz="800" b="1" i="0" u="none" strike="noStrike">
                        <a:solidFill>
                          <a:srgbClr val="000000"/>
                        </a:solidFill>
                        <a:effectLst/>
                        <a:latin typeface="Times New Roman" panose="02020603050405020304" pitchFamily="18" charset="0"/>
                      </a:endParaRPr>
                    </a:p>
                  </a:txBody>
                  <a:tcPr marL="2368" marR="2368" marT="2368" marB="0" anchor="ctr">
                    <a:lnL>
                      <a:noFill/>
                    </a:lnL>
                    <a:lnR>
                      <a:noFill/>
                    </a:lnR>
                    <a:lnT>
                      <a:noFill/>
                    </a:lnT>
                    <a:lnB>
                      <a:noFill/>
                    </a:lnB>
                  </a:tcPr>
                </a:tc>
                <a:tc>
                  <a:txBody>
                    <a:bodyPr/>
                    <a:lstStyle/>
                    <a:p>
                      <a:pPr algn="l" fontAlgn="ctr"/>
                      <a:endParaRPr lang="ru-RU" sz="800" b="1" i="0" u="none" strike="noStrike">
                        <a:solidFill>
                          <a:srgbClr val="000000"/>
                        </a:solidFill>
                        <a:effectLst/>
                        <a:latin typeface="Times New Roman" panose="02020603050405020304" pitchFamily="18" charset="0"/>
                      </a:endParaRPr>
                    </a:p>
                  </a:txBody>
                  <a:tcPr marL="2368" marR="2368" marT="2368" marB="0" anchor="ctr">
                    <a:lnL>
                      <a:noFill/>
                    </a:lnL>
                    <a:lnR>
                      <a:noFill/>
                    </a:lnR>
                    <a:lnT>
                      <a:noFill/>
                    </a:lnT>
                    <a:lnB>
                      <a:noFill/>
                    </a:lnB>
                  </a:tcPr>
                </a:tc>
                <a:tc>
                  <a:txBody>
                    <a:bodyPr/>
                    <a:lstStyle/>
                    <a:p>
                      <a:pPr algn="l" fontAlgn="ctr"/>
                      <a:endParaRPr lang="ru-RU" sz="800" b="1" i="0" u="none" strike="noStrike">
                        <a:solidFill>
                          <a:srgbClr val="000000"/>
                        </a:solidFill>
                        <a:effectLst/>
                        <a:latin typeface="Times New Roman" panose="02020603050405020304" pitchFamily="18" charset="0"/>
                      </a:endParaRPr>
                    </a:p>
                  </a:txBody>
                  <a:tcPr marL="2368" marR="2368" marT="2368" marB="0" anchor="ctr">
                    <a:lnL>
                      <a:noFill/>
                    </a:lnL>
                    <a:lnR>
                      <a:noFill/>
                    </a:lnR>
                    <a:lnT>
                      <a:noFill/>
                    </a:lnT>
                    <a:lnB>
                      <a:noFill/>
                    </a:lnB>
                  </a:tcPr>
                </a:tc>
                <a:extLst>
                  <a:ext uri="{0D108BD9-81ED-4DB2-BD59-A6C34878D82A}">
                    <a16:rowId xmlns:a16="http://schemas.microsoft.com/office/drawing/2014/main" xmlns="" val="2912884146"/>
                  </a:ext>
                </a:extLst>
              </a:tr>
              <a:tr h="268094">
                <a:tc gridSpan="19">
                  <a:txBody>
                    <a:bodyPr/>
                    <a:lstStyle/>
                    <a:p>
                      <a:pPr algn="ctr" fontAlgn="ctr"/>
                      <a:r>
                        <a:rPr lang="ru-RU" sz="800" b="1" i="0" u="none" strike="noStrike" dirty="0">
                          <a:solidFill>
                            <a:schemeClr val="bg1"/>
                          </a:solidFill>
                          <a:effectLst/>
                          <a:latin typeface="Times New Roman" panose="02020603050405020304" pitchFamily="18" charset="0"/>
                        </a:rPr>
                        <a:t> УЧЕБНЫЙ ПЛАН ОБРАЗОВАТЕЛЬНОЙ ПРОГРАММЫ  </a:t>
                      </a:r>
                      <a:r>
                        <a:rPr lang="ru-RU" sz="1000" b="1" i="0" u="none" strike="noStrike" dirty="0">
                          <a:solidFill>
                            <a:schemeClr val="bg1"/>
                          </a:solidFill>
                          <a:effectLst/>
                          <a:latin typeface="Times New Roman" panose="02020603050405020304" pitchFamily="18" charset="0"/>
                        </a:rPr>
                        <a:t>7M01103 – Лидерство в образовании</a:t>
                      </a:r>
                    </a:p>
                  </a:txBody>
                  <a:tcPr marL="2368" marR="2368" marT="2368" marB="0" anchor="ctr">
                    <a:lnL>
                      <a:noFill/>
                    </a:lnL>
                    <a:lnR>
                      <a:noFill/>
                    </a:lnR>
                    <a:lnT>
                      <a:noFill/>
                    </a:lnT>
                    <a:lnB>
                      <a:noFill/>
                    </a:lnB>
                    <a:solidFill>
                      <a:schemeClr val="accent6">
                        <a:lumMod val="75000"/>
                      </a:schemeClr>
                    </a:solid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a:txBody>
                    <a:bodyPr/>
                    <a:lstStyle/>
                    <a:p>
                      <a:pPr algn="l" fontAlgn="ctr"/>
                      <a:endParaRPr lang="ru-RU" sz="800" b="1" i="0" u="none" strike="noStrike">
                        <a:solidFill>
                          <a:srgbClr val="000000"/>
                        </a:solidFill>
                        <a:effectLst/>
                        <a:latin typeface="Times New Roman" panose="02020603050405020304" pitchFamily="18" charset="0"/>
                      </a:endParaRPr>
                    </a:p>
                  </a:txBody>
                  <a:tcPr marL="2368" marR="2368" marT="2368" marB="0" anchor="ctr">
                    <a:lnL>
                      <a:noFill/>
                    </a:lnL>
                    <a:lnR>
                      <a:noFill/>
                    </a:lnR>
                    <a:lnT>
                      <a:noFill/>
                    </a:lnT>
                    <a:lnB>
                      <a:noFill/>
                    </a:lnB>
                  </a:tcPr>
                </a:tc>
                <a:tc>
                  <a:txBody>
                    <a:bodyPr/>
                    <a:lstStyle/>
                    <a:p>
                      <a:pPr algn="l" fontAlgn="ctr"/>
                      <a:endParaRPr lang="ru-RU" sz="800" b="1" i="0" u="none" strike="noStrike">
                        <a:solidFill>
                          <a:srgbClr val="000000"/>
                        </a:solidFill>
                        <a:effectLst/>
                        <a:latin typeface="Times New Roman" panose="02020603050405020304" pitchFamily="18" charset="0"/>
                      </a:endParaRPr>
                    </a:p>
                  </a:txBody>
                  <a:tcPr marL="2368" marR="2368" marT="2368" marB="0" anchor="ctr">
                    <a:lnL>
                      <a:noFill/>
                    </a:lnL>
                    <a:lnR>
                      <a:noFill/>
                    </a:lnR>
                    <a:lnT>
                      <a:noFill/>
                    </a:lnT>
                    <a:lnB>
                      <a:noFill/>
                    </a:lnB>
                  </a:tcPr>
                </a:tc>
                <a:tc>
                  <a:txBody>
                    <a:bodyPr/>
                    <a:lstStyle/>
                    <a:p>
                      <a:pPr algn="l" fontAlgn="ctr"/>
                      <a:endParaRPr lang="ru-RU" sz="800" b="1" i="0" u="none" strike="noStrike">
                        <a:solidFill>
                          <a:srgbClr val="000000"/>
                        </a:solidFill>
                        <a:effectLst/>
                        <a:latin typeface="Times New Roman" panose="02020603050405020304" pitchFamily="18" charset="0"/>
                      </a:endParaRPr>
                    </a:p>
                  </a:txBody>
                  <a:tcPr marL="2368" marR="2368" marT="2368" marB="0" anchor="ctr">
                    <a:lnL>
                      <a:noFill/>
                    </a:lnL>
                    <a:lnR>
                      <a:noFill/>
                    </a:lnR>
                    <a:lnT>
                      <a:noFill/>
                    </a:lnT>
                    <a:lnB>
                      <a:noFill/>
                    </a:lnB>
                  </a:tcPr>
                </a:tc>
                <a:extLst>
                  <a:ext uri="{0D108BD9-81ED-4DB2-BD59-A6C34878D82A}">
                    <a16:rowId xmlns:a16="http://schemas.microsoft.com/office/drawing/2014/main" xmlns="" val="1035833632"/>
                  </a:ext>
                </a:extLst>
              </a:tr>
              <a:tr h="388406">
                <a:tc gridSpan="19">
                  <a:txBody>
                    <a:bodyPr/>
                    <a:lstStyle/>
                    <a:p>
                      <a:pPr algn="ctr" fontAlgn="ctr"/>
                      <a:r>
                        <a:rPr lang="en-US" sz="800" b="1" i="0" u="none" strike="noStrike" dirty="0">
                          <a:solidFill>
                            <a:schemeClr val="bg1"/>
                          </a:solidFill>
                          <a:effectLst/>
                          <a:latin typeface="Times New Roman" panose="02020603050405020304" pitchFamily="18" charset="0"/>
                        </a:rPr>
                        <a:t>   CURRICULUM  OF EDUCATIONAL PROGRAM 7M01103  – Leadership in education         </a:t>
                      </a:r>
                    </a:p>
                  </a:txBody>
                  <a:tcPr marL="2368" marR="2368" marT="2368" marB="0" anchor="ctr">
                    <a:lnL>
                      <a:noFill/>
                    </a:lnL>
                    <a:lnR>
                      <a:noFill/>
                    </a:lnR>
                    <a:lnT>
                      <a:noFill/>
                    </a:lnT>
                    <a:lnB>
                      <a:noFill/>
                    </a:lnB>
                    <a:solidFill>
                      <a:schemeClr val="accent6">
                        <a:lumMod val="75000"/>
                      </a:schemeClr>
                    </a:solid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a:txBody>
                    <a:bodyPr/>
                    <a:lstStyle/>
                    <a:p>
                      <a:pPr algn="l" fontAlgn="ctr"/>
                      <a:endParaRPr lang="ru-RU" sz="800" b="1" i="0" u="none" strike="noStrike">
                        <a:solidFill>
                          <a:srgbClr val="000000"/>
                        </a:solidFill>
                        <a:effectLst/>
                        <a:latin typeface="Times New Roman" panose="02020603050405020304" pitchFamily="18" charset="0"/>
                      </a:endParaRPr>
                    </a:p>
                  </a:txBody>
                  <a:tcPr marL="2368" marR="2368" marT="2368" marB="0" anchor="ctr">
                    <a:lnL>
                      <a:noFill/>
                    </a:lnL>
                    <a:lnR>
                      <a:noFill/>
                    </a:lnR>
                    <a:lnT>
                      <a:noFill/>
                    </a:lnT>
                    <a:lnB>
                      <a:noFill/>
                    </a:lnB>
                  </a:tcPr>
                </a:tc>
                <a:tc>
                  <a:txBody>
                    <a:bodyPr/>
                    <a:lstStyle/>
                    <a:p>
                      <a:pPr algn="l" fontAlgn="ctr"/>
                      <a:endParaRPr lang="ru-RU" sz="800" b="1" i="0" u="none" strike="noStrike">
                        <a:solidFill>
                          <a:srgbClr val="000000"/>
                        </a:solidFill>
                        <a:effectLst/>
                        <a:latin typeface="Times New Roman" panose="02020603050405020304" pitchFamily="18" charset="0"/>
                      </a:endParaRPr>
                    </a:p>
                  </a:txBody>
                  <a:tcPr marL="2368" marR="2368" marT="2368" marB="0" anchor="ctr">
                    <a:lnL>
                      <a:noFill/>
                    </a:lnL>
                    <a:lnR>
                      <a:noFill/>
                    </a:lnR>
                    <a:lnT>
                      <a:noFill/>
                    </a:lnT>
                    <a:lnB>
                      <a:noFill/>
                    </a:lnB>
                  </a:tcPr>
                </a:tc>
                <a:tc>
                  <a:txBody>
                    <a:bodyPr/>
                    <a:lstStyle/>
                    <a:p>
                      <a:pPr algn="l" fontAlgn="ctr"/>
                      <a:endParaRPr lang="ru-RU" sz="800" b="1" i="0" u="none" strike="noStrike">
                        <a:solidFill>
                          <a:srgbClr val="000000"/>
                        </a:solidFill>
                        <a:effectLst/>
                        <a:latin typeface="Times New Roman" panose="02020603050405020304" pitchFamily="18" charset="0"/>
                      </a:endParaRPr>
                    </a:p>
                  </a:txBody>
                  <a:tcPr marL="2368" marR="2368" marT="2368" marB="0" anchor="ctr">
                    <a:lnL>
                      <a:noFill/>
                    </a:lnL>
                    <a:lnR>
                      <a:noFill/>
                    </a:lnR>
                    <a:lnT>
                      <a:noFill/>
                    </a:lnT>
                    <a:lnB>
                      <a:noFill/>
                    </a:lnB>
                  </a:tcPr>
                </a:tc>
                <a:extLst>
                  <a:ext uri="{0D108BD9-81ED-4DB2-BD59-A6C34878D82A}">
                    <a16:rowId xmlns:a16="http://schemas.microsoft.com/office/drawing/2014/main" xmlns="" val="2248672371"/>
                  </a:ext>
                </a:extLst>
              </a:tr>
              <a:tr h="129070">
                <a:tc gridSpan="2">
                  <a:txBody>
                    <a:bodyPr/>
                    <a:lstStyle/>
                    <a:p>
                      <a:pPr algn="ctr" fontAlgn="ctr"/>
                      <a:endParaRPr lang="ru-RU" sz="400" b="1" i="0" u="none" strike="noStrike">
                        <a:solidFill>
                          <a:srgbClr val="000000"/>
                        </a:solidFill>
                        <a:effectLst/>
                        <a:latin typeface="Times New Roman" panose="02020603050405020304" pitchFamily="18" charset="0"/>
                      </a:endParaRPr>
                    </a:p>
                  </a:txBody>
                  <a:tcPr marL="2368" marR="2368" marT="2368" marB="0" anchor="ctr">
                    <a:lnL>
                      <a:noFill/>
                    </a:lnL>
                    <a:lnR>
                      <a:noFill/>
                    </a:lnR>
                    <a:lnT>
                      <a:noFill/>
                    </a:lnT>
                    <a:lnB>
                      <a:noFill/>
                    </a:lnB>
                  </a:tcPr>
                </a:tc>
                <a:tc hMerge="1">
                  <a:txBody>
                    <a:bodyPr/>
                    <a:lstStyle/>
                    <a:p>
                      <a:endParaRPr lang="ru-RU"/>
                    </a:p>
                  </a:txBody>
                  <a:tcPr/>
                </a:tc>
                <a:tc gridSpan="2">
                  <a:txBody>
                    <a:bodyPr/>
                    <a:lstStyle/>
                    <a:p>
                      <a:pPr algn="ctr" fontAlgn="ctr"/>
                      <a:endParaRPr lang="ru-RU" sz="400" b="1" i="0" u="none" strike="noStrike">
                        <a:solidFill>
                          <a:srgbClr val="000000"/>
                        </a:solidFill>
                        <a:effectLst/>
                        <a:latin typeface="Times New Roman" panose="02020603050405020304" pitchFamily="18" charset="0"/>
                      </a:endParaRPr>
                    </a:p>
                  </a:txBody>
                  <a:tcPr marL="2368" marR="2368" marT="2368" marB="0" anchor="ctr">
                    <a:lnL>
                      <a:noFill/>
                    </a:lnL>
                    <a:lnR>
                      <a:noFill/>
                    </a:lnR>
                    <a:lnT>
                      <a:noFill/>
                    </a:lnT>
                    <a:lnB>
                      <a:noFill/>
                    </a:lnB>
                  </a:tcPr>
                </a:tc>
                <a:tc hMerge="1">
                  <a:txBody>
                    <a:bodyPr/>
                    <a:lstStyle/>
                    <a:p>
                      <a:endParaRPr lang="ru-RU"/>
                    </a:p>
                  </a:txBody>
                  <a:tcPr/>
                </a:tc>
                <a:tc>
                  <a:txBody>
                    <a:bodyPr/>
                    <a:lstStyle/>
                    <a:p>
                      <a:pPr algn="ctr" fontAlgn="ctr"/>
                      <a:endParaRPr lang="ru-RU" sz="800" b="1" i="0" u="none" strike="noStrike" dirty="0">
                        <a:solidFill>
                          <a:srgbClr val="000000"/>
                        </a:solidFill>
                        <a:effectLst/>
                        <a:latin typeface="Times New Roman" panose="02020603050405020304" pitchFamily="18" charset="0"/>
                      </a:endParaRPr>
                    </a:p>
                  </a:txBody>
                  <a:tcPr marL="2368" marR="2368" marT="2368" marB="0" anchor="ctr">
                    <a:lnL>
                      <a:noFill/>
                    </a:lnL>
                    <a:lnR>
                      <a:noFill/>
                    </a:lnR>
                    <a:lnT>
                      <a:noFill/>
                    </a:lnT>
                    <a:lnB>
                      <a:noFill/>
                    </a:lnB>
                  </a:tcPr>
                </a:tc>
                <a:tc>
                  <a:txBody>
                    <a:bodyPr/>
                    <a:lstStyle/>
                    <a:p>
                      <a:pPr algn="ctr" fontAlgn="ctr"/>
                      <a:endParaRPr lang="ru-RU" sz="800" b="1" i="0" u="none" strike="noStrike">
                        <a:solidFill>
                          <a:srgbClr val="000000"/>
                        </a:solidFill>
                        <a:effectLst/>
                        <a:latin typeface="Times New Roman" panose="02020603050405020304" pitchFamily="18" charset="0"/>
                      </a:endParaRPr>
                    </a:p>
                  </a:txBody>
                  <a:tcPr marL="2368" marR="2368" marT="2368" marB="0" anchor="ctr">
                    <a:lnL>
                      <a:noFill/>
                    </a:lnL>
                    <a:lnR>
                      <a:noFill/>
                    </a:lnR>
                    <a:lnT>
                      <a:noFill/>
                    </a:lnT>
                    <a:lnB>
                      <a:noFill/>
                    </a:lnB>
                  </a:tcPr>
                </a:tc>
                <a:tc>
                  <a:txBody>
                    <a:bodyPr/>
                    <a:lstStyle/>
                    <a:p>
                      <a:pPr algn="ctr" fontAlgn="ctr"/>
                      <a:endParaRPr lang="ru-RU" sz="800" b="1" i="0" u="none" strike="noStrike">
                        <a:solidFill>
                          <a:srgbClr val="000000"/>
                        </a:solidFill>
                        <a:effectLst/>
                        <a:latin typeface="Times New Roman" panose="02020603050405020304" pitchFamily="18" charset="0"/>
                      </a:endParaRPr>
                    </a:p>
                  </a:txBody>
                  <a:tcPr marL="2368" marR="2368" marT="2368" marB="0" anchor="ctr">
                    <a:lnL>
                      <a:noFill/>
                    </a:lnL>
                    <a:lnR>
                      <a:noFill/>
                    </a:lnR>
                    <a:lnT>
                      <a:noFill/>
                    </a:lnT>
                    <a:lnB>
                      <a:noFill/>
                    </a:lnB>
                  </a:tcPr>
                </a:tc>
                <a:tc gridSpan="2">
                  <a:txBody>
                    <a:bodyPr/>
                    <a:lstStyle/>
                    <a:p>
                      <a:pPr algn="ctr" fontAlgn="ctr"/>
                      <a:endParaRPr lang="ru-RU" sz="800" b="1" i="0" u="none" strike="noStrike">
                        <a:solidFill>
                          <a:srgbClr val="000000"/>
                        </a:solidFill>
                        <a:effectLst/>
                        <a:latin typeface="Times New Roman" panose="02020603050405020304" pitchFamily="18" charset="0"/>
                      </a:endParaRPr>
                    </a:p>
                  </a:txBody>
                  <a:tcPr marL="2368" marR="2368" marT="2368" marB="0" anchor="ctr">
                    <a:lnL>
                      <a:noFill/>
                    </a:lnL>
                    <a:lnR>
                      <a:noFill/>
                    </a:lnR>
                    <a:lnT>
                      <a:noFill/>
                    </a:lnT>
                    <a:lnB>
                      <a:noFill/>
                    </a:lnB>
                  </a:tcPr>
                </a:tc>
                <a:tc hMerge="1">
                  <a:txBody>
                    <a:bodyPr/>
                    <a:lstStyle/>
                    <a:p>
                      <a:endParaRPr lang="ru-RU"/>
                    </a:p>
                  </a:txBody>
                  <a:tcPr/>
                </a:tc>
                <a:tc>
                  <a:txBody>
                    <a:bodyPr/>
                    <a:lstStyle/>
                    <a:p>
                      <a:pPr algn="ctr" fontAlgn="ctr"/>
                      <a:endParaRPr lang="ru-RU" sz="800" b="1" i="0" u="none" strike="noStrike" dirty="0">
                        <a:solidFill>
                          <a:srgbClr val="000000"/>
                        </a:solidFill>
                        <a:effectLst/>
                        <a:latin typeface="Times New Roman" panose="02020603050405020304" pitchFamily="18" charset="0"/>
                      </a:endParaRPr>
                    </a:p>
                  </a:txBody>
                  <a:tcPr marL="2368" marR="2368" marT="2368" marB="0" anchor="ctr">
                    <a:lnL>
                      <a:noFill/>
                    </a:lnL>
                    <a:lnR>
                      <a:noFill/>
                    </a:lnR>
                    <a:lnT>
                      <a:noFill/>
                    </a:lnT>
                    <a:lnB>
                      <a:noFill/>
                    </a:lnB>
                  </a:tcPr>
                </a:tc>
                <a:tc>
                  <a:txBody>
                    <a:bodyPr/>
                    <a:lstStyle/>
                    <a:p>
                      <a:pPr algn="ctr" fontAlgn="ctr"/>
                      <a:endParaRPr lang="ru-RU" sz="800" b="1" i="0" u="none" strike="noStrike">
                        <a:solidFill>
                          <a:srgbClr val="000000"/>
                        </a:solidFill>
                        <a:effectLst/>
                        <a:latin typeface="Times New Roman" panose="02020603050405020304" pitchFamily="18" charset="0"/>
                      </a:endParaRPr>
                    </a:p>
                  </a:txBody>
                  <a:tcPr marL="2368" marR="2368" marT="2368" marB="0" anchor="ctr">
                    <a:lnL>
                      <a:noFill/>
                    </a:lnL>
                    <a:lnR>
                      <a:noFill/>
                    </a:lnR>
                    <a:lnT>
                      <a:noFill/>
                    </a:lnT>
                    <a:lnB>
                      <a:noFill/>
                    </a:lnB>
                  </a:tcPr>
                </a:tc>
                <a:tc>
                  <a:txBody>
                    <a:bodyPr/>
                    <a:lstStyle/>
                    <a:p>
                      <a:pPr algn="ctr" fontAlgn="ctr"/>
                      <a:endParaRPr lang="ru-RU" sz="800" b="1" i="0" u="none" strike="noStrike" dirty="0">
                        <a:solidFill>
                          <a:srgbClr val="000000"/>
                        </a:solidFill>
                        <a:effectLst/>
                        <a:latin typeface="Times New Roman" panose="02020603050405020304" pitchFamily="18" charset="0"/>
                      </a:endParaRPr>
                    </a:p>
                  </a:txBody>
                  <a:tcPr marL="2368" marR="2368" marT="2368" marB="0" anchor="ctr">
                    <a:lnL>
                      <a:noFill/>
                    </a:lnL>
                    <a:lnR>
                      <a:noFill/>
                    </a:lnR>
                    <a:lnT>
                      <a:noFill/>
                    </a:lnT>
                    <a:lnB>
                      <a:noFill/>
                    </a:lnB>
                  </a:tcPr>
                </a:tc>
                <a:tc>
                  <a:txBody>
                    <a:bodyPr/>
                    <a:lstStyle/>
                    <a:p>
                      <a:pPr algn="ctr" fontAlgn="ctr"/>
                      <a:endParaRPr lang="ru-RU" sz="800" b="1" i="0" u="none" strike="noStrike" dirty="0">
                        <a:solidFill>
                          <a:srgbClr val="000000"/>
                        </a:solidFill>
                        <a:effectLst/>
                        <a:latin typeface="Times New Roman" panose="02020603050405020304" pitchFamily="18" charset="0"/>
                      </a:endParaRPr>
                    </a:p>
                  </a:txBody>
                  <a:tcPr marL="2368" marR="2368" marT="2368" marB="0" anchor="ctr">
                    <a:lnL>
                      <a:noFill/>
                    </a:lnL>
                    <a:lnR>
                      <a:noFill/>
                    </a:lnR>
                    <a:lnT>
                      <a:noFill/>
                    </a:lnT>
                    <a:lnB>
                      <a:noFill/>
                    </a:lnB>
                  </a:tcPr>
                </a:tc>
                <a:tc>
                  <a:txBody>
                    <a:bodyPr/>
                    <a:lstStyle/>
                    <a:p>
                      <a:pPr algn="ctr" fontAlgn="ctr"/>
                      <a:endParaRPr lang="ru-RU" sz="800" b="1" i="0" u="none" strike="noStrike" dirty="0">
                        <a:solidFill>
                          <a:srgbClr val="000000"/>
                        </a:solidFill>
                        <a:effectLst/>
                        <a:latin typeface="Times New Roman" panose="02020603050405020304" pitchFamily="18" charset="0"/>
                      </a:endParaRPr>
                    </a:p>
                  </a:txBody>
                  <a:tcPr marL="2368" marR="2368" marT="2368" marB="0" anchor="ctr">
                    <a:lnL>
                      <a:noFill/>
                    </a:lnL>
                    <a:lnR>
                      <a:noFill/>
                    </a:lnR>
                    <a:lnT>
                      <a:noFill/>
                    </a:lnT>
                    <a:lnB>
                      <a:noFill/>
                    </a:lnB>
                  </a:tcPr>
                </a:tc>
                <a:tc>
                  <a:txBody>
                    <a:bodyPr/>
                    <a:lstStyle/>
                    <a:p>
                      <a:pPr algn="ctr" fontAlgn="ctr"/>
                      <a:endParaRPr lang="ru-RU" sz="800" b="1" i="0" u="none" strike="noStrike" dirty="0">
                        <a:solidFill>
                          <a:srgbClr val="000000"/>
                        </a:solidFill>
                        <a:effectLst/>
                        <a:latin typeface="Times New Roman" panose="02020603050405020304" pitchFamily="18" charset="0"/>
                      </a:endParaRPr>
                    </a:p>
                  </a:txBody>
                  <a:tcPr marL="2368" marR="2368" marT="2368" marB="0" anchor="ctr">
                    <a:lnL>
                      <a:noFill/>
                    </a:lnL>
                    <a:lnR>
                      <a:noFill/>
                    </a:lnR>
                    <a:lnT>
                      <a:noFill/>
                    </a:lnT>
                    <a:lnB>
                      <a:noFill/>
                    </a:lnB>
                  </a:tcPr>
                </a:tc>
                <a:tc>
                  <a:txBody>
                    <a:bodyPr/>
                    <a:lstStyle/>
                    <a:p>
                      <a:pPr algn="ctr" fontAlgn="ctr"/>
                      <a:endParaRPr lang="ru-RU" sz="800" b="1" i="0" u="none" strike="noStrike">
                        <a:solidFill>
                          <a:srgbClr val="000000"/>
                        </a:solidFill>
                        <a:effectLst/>
                        <a:latin typeface="Times New Roman" panose="02020603050405020304" pitchFamily="18" charset="0"/>
                      </a:endParaRPr>
                    </a:p>
                  </a:txBody>
                  <a:tcPr marL="2368" marR="2368" marT="2368" marB="0" anchor="ctr">
                    <a:lnL>
                      <a:noFill/>
                    </a:lnL>
                    <a:lnR>
                      <a:noFill/>
                    </a:lnR>
                    <a:lnT>
                      <a:noFill/>
                    </a:lnT>
                    <a:lnB>
                      <a:noFill/>
                    </a:lnB>
                  </a:tcPr>
                </a:tc>
                <a:tc>
                  <a:txBody>
                    <a:bodyPr/>
                    <a:lstStyle/>
                    <a:p>
                      <a:pPr algn="ctr" fontAlgn="ctr"/>
                      <a:endParaRPr lang="ru-RU" sz="800" b="1" i="0" u="none" strike="noStrike">
                        <a:solidFill>
                          <a:srgbClr val="000000"/>
                        </a:solidFill>
                        <a:effectLst/>
                        <a:latin typeface="Times New Roman" panose="02020603050405020304" pitchFamily="18" charset="0"/>
                      </a:endParaRPr>
                    </a:p>
                  </a:txBody>
                  <a:tcPr marL="2368" marR="2368" marT="2368" marB="0" anchor="ctr">
                    <a:lnL>
                      <a:noFill/>
                    </a:lnL>
                    <a:lnR>
                      <a:noFill/>
                    </a:lnR>
                    <a:lnT>
                      <a:noFill/>
                    </a:lnT>
                    <a:lnB>
                      <a:noFill/>
                    </a:lnB>
                  </a:tcPr>
                </a:tc>
                <a:tc>
                  <a:txBody>
                    <a:bodyPr/>
                    <a:lstStyle/>
                    <a:p>
                      <a:pPr algn="ctr" fontAlgn="ctr"/>
                      <a:endParaRPr lang="ru-RU" sz="800" b="1" i="0" u="none" strike="noStrike">
                        <a:solidFill>
                          <a:srgbClr val="000000"/>
                        </a:solidFill>
                        <a:effectLst/>
                        <a:latin typeface="Times New Roman" panose="02020603050405020304" pitchFamily="18" charset="0"/>
                      </a:endParaRPr>
                    </a:p>
                  </a:txBody>
                  <a:tcPr marL="2368" marR="2368" marT="2368" marB="0" anchor="ctr">
                    <a:lnL>
                      <a:noFill/>
                    </a:lnL>
                    <a:lnR>
                      <a:noFill/>
                    </a:lnR>
                    <a:lnT>
                      <a:noFill/>
                    </a:lnT>
                    <a:lnB>
                      <a:noFill/>
                    </a:lnB>
                  </a:tcPr>
                </a:tc>
                <a:tc>
                  <a:txBody>
                    <a:bodyPr/>
                    <a:lstStyle/>
                    <a:p>
                      <a:pPr algn="ctr" fontAlgn="ctr"/>
                      <a:endParaRPr lang="ru-RU" sz="800" b="1" i="0" u="none" strike="noStrike">
                        <a:solidFill>
                          <a:srgbClr val="000000"/>
                        </a:solidFill>
                        <a:effectLst/>
                        <a:latin typeface="Times New Roman" panose="02020603050405020304" pitchFamily="18" charset="0"/>
                      </a:endParaRPr>
                    </a:p>
                  </a:txBody>
                  <a:tcPr marL="2368" marR="2368" marT="2368" marB="0" anchor="ctr">
                    <a:lnL>
                      <a:noFill/>
                    </a:lnL>
                    <a:lnR>
                      <a:noFill/>
                    </a:lnR>
                    <a:lnT>
                      <a:noFill/>
                    </a:lnT>
                    <a:lnB>
                      <a:noFill/>
                    </a:lnB>
                  </a:tcPr>
                </a:tc>
                <a:tc>
                  <a:txBody>
                    <a:bodyPr/>
                    <a:lstStyle/>
                    <a:p>
                      <a:pPr algn="ctr" fontAlgn="ctr"/>
                      <a:endParaRPr lang="ru-RU" sz="800" b="1" i="0" u="none" strike="noStrike">
                        <a:solidFill>
                          <a:srgbClr val="000000"/>
                        </a:solidFill>
                        <a:effectLst/>
                        <a:latin typeface="Times New Roman" panose="02020603050405020304" pitchFamily="18" charset="0"/>
                      </a:endParaRPr>
                    </a:p>
                  </a:txBody>
                  <a:tcPr marL="2368" marR="2368" marT="2368" marB="0" anchor="ctr">
                    <a:lnL>
                      <a:noFill/>
                    </a:lnL>
                    <a:lnR>
                      <a:noFill/>
                    </a:lnR>
                    <a:lnT>
                      <a:noFill/>
                    </a:lnT>
                    <a:lnB>
                      <a:noFill/>
                    </a:lnB>
                  </a:tcPr>
                </a:tc>
                <a:tc>
                  <a:txBody>
                    <a:bodyPr/>
                    <a:lstStyle/>
                    <a:p>
                      <a:pPr algn="ctr" fontAlgn="ctr"/>
                      <a:endParaRPr lang="ru-RU" sz="800" b="1" i="0" u="none" strike="noStrike">
                        <a:solidFill>
                          <a:srgbClr val="000000"/>
                        </a:solidFill>
                        <a:effectLst/>
                        <a:latin typeface="Times New Roman" panose="02020603050405020304" pitchFamily="18" charset="0"/>
                      </a:endParaRPr>
                    </a:p>
                  </a:txBody>
                  <a:tcPr marL="2368" marR="2368" marT="2368" marB="0" anchor="ctr">
                    <a:lnL>
                      <a:noFill/>
                    </a:lnL>
                    <a:lnR>
                      <a:noFill/>
                    </a:lnR>
                    <a:lnT>
                      <a:noFill/>
                    </a:lnT>
                    <a:lnB>
                      <a:noFill/>
                    </a:lnB>
                  </a:tcPr>
                </a:tc>
                <a:tc>
                  <a:txBody>
                    <a:bodyPr/>
                    <a:lstStyle/>
                    <a:p>
                      <a:pPr algn="ctr" fontAlgn="ctr"/>
                      <a:endParaRPr lang="ru-RU" sz="800" b="1" i="0" u="none" strike="noStrike">
                        <a:solidFill>
                          <a:srgbClr val="000000"/>
                        </a:solidFill>
                        <a:effectLst/>
                        <a:latin typeface="Times New Roman" panose="02020603050405020304" pitchFamily="18" charset="0"/>
                      </a:endParaRPr>
                    </a:p>
                  </a:txBody>
                  <a:tcPr marL="2368" marR="2368" marT="2368" marB="0" anchor="ctr">
                    <a:lnL>
                      <a:noFill/>
                    </a:lnL>
                    <a:lnR>
                      <a:noFill/>
                    </a:lnR>
                    <a:lnT>
                      <a:noFill/>
                    </a:lnT>
                    <a:lnB>
                      <a:noFill/>
                    </a:lnB>
                  </a:tcPr>
                </a:tc>
                <a:extLst>
                  <a:ext uri="{0D108BD9-81ED-4DB2-BD59-A6C34878D82A}">
                    <a16:rowId xmlns:a16="http://schemas.microsoft.com/office/drawing/2014/main" xmlns="" val="1433185059"/>
                  </a:ext>
                </a:extLst>
              </a:tr>
              <a:tr h="1015348">
                <a:tc rowSpan="2" gridSpan="2">
                  <a:txBody>
                    <a:bodyPr/>
                    <a:lstStyle/>
                    <a:p>
                      <a:pPr algn="ctr" fontAlgn="ctr"/>
                      <a:r>
                        <a:rPr lang="ru-RU" sz="400" b="1" i="0" u="none" strike="noStrike" dirty="0" err="1">
                          <a:solidFill>
                            <a:srgbClr val="000000"/>
                          </a:solidFill>
                          <a:effectLst/>
                          <a:latin typeface="Times New Roman" panose="02020603050405020304" pitchFamily="18" charset="0"/>
                        </a:rPr>
                        <a:t>Компоненттің</a:t>
                      </a:r>
                      <a:r>
                        <a:rPr lang="ru-RU" sz="400" b="1" i="0" u="none" strike="noStrike" dirty="0">
                          <a:solidFill>
                            <a:srgbClr val="000000"/>
                          </a:solidFill>
                          <a:effectLst/>
                          <a:latin typeface="Times New Roman" panose="02020603050405020304" pitchFamily="18" charset="0"/>
                        </a:rPr>
                        <a:t> </a:t>
                      </a:r>
                      <a:r>
                        <a:rPr lang="ru-RU" sz="400" b="1" i="0" u="none" strike="noStrike" dirty="0" err="1">
                          <a:solidFill>
                            <a:srgbClr val="000000"/>
                          </a:solidFill>
                          <a:effectLst/>
                          <a:latin typeface="Times New Roman" panose="02020603050405020304" pitchFamily="18" charset="0"/>
                        </a:rPr>
                        <a:t>түрі</a:t>
                      </a:r>
                      <a:r>
                        <a:rPr lang="ru-RU" sz="400" b="1" i="0" u="none" strike="noStrike" dirty="0">
                          <a:solidFill>
                            <a:srgbClr val="000000"/>
                          </a:solidFill>
                          <a:effectLst/>
                          <a:latin typeface="Times New Roman" panose="02020603050405020304" pitchFamily="18" charset="0"/>
                        </a:rPr>
                        <a:t>/                                    Вид компонента/                                               </a:t>
                      </a:r>
                      <a:r>
                        <a:rPr lang="en-US" sz="400" b="1" i="0" u="none" strike="noStrike" dirty="0">
                          <a:solidFill>
                            <a:srgbClr val="000000"/>
                          </a:solidFill>
                          <a:effectLst/>
                          <a:latin typeface="Times New Roman" panose="02020603050405020304" pitchFamily="18" charset="0"/>
                        </a:rPr>
                        <a:t>Type of component</a:t>
                      </a:r>
                    </a:p>
                  </a:txBody>
                  <a:tcPr marL="2368" marR="2368" marT="2368"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ru-RU"/>
                    </a:p>
                  </a:txBody>
                  <a:tcPr/>
                </a:tc>
                <a:tc rowSpan="2" gridSpan="2">
                  <a:txBody>
                    <a:bodyPr/>
                    <a:lstStyle/>
                    <a:p>
                      <a:pPr algn="ctr" fontAlgn="ctr"/>
                      <a:r>
                        <a:rPr lang="ru-RU" sz="400" b="1" i="0" u="none" strike="noStrike">
                          <a:solidFill>
                            <a:srgbClr val="000000"/>
                          </a:solidFill>
                          <a:effectLst/>
                          <a:latin typeface="Times New Roman" panose="02020603050405020304" pitchFamily="18" charset="0"/>
                        </a:rPr>
                        <a:t>Пәнің коды/          Код дисциплины/ С</a:t>
                      </a:r>
                      <a:r>
                        <a:rPr lang="en-US" sz="400" b="1" i="0" u="none" strike="noStrike">
                          <a:solidFill>
                            <a:srgbClr val="000000"/>
                          </a:solidFill>
                          <a:effectLst/>
                          <a:latin typeface="Times New Roman" panose="02020603050405020304" pitchFamily="18" charset="0"/>
                        </a:rPr>
                        <a:t>ode of discipline</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ru-RU"/>
                    </a:p>
                  </a:txBody>
                  <a:tcPr/>
                </a:tc>
                <a:tc rowSpan="2">
                  <a:txBody>
                    <a:bodyPr/>
                    <a:lstStyle/>
                    <a:p>
                      <a:pPr algn="ctr" fontAlgn="ctr"/>
                      <a:r>
                        <a:rPr lang="ru-RU" sz="800" b="1" i="0" u="none" strike="noStrike">
                          <a:solidFill>
                            <a:srgbClr val="000000"/>
                          </a:solidFill>
                          <a:effectLst/>
                          <a:latin typeface="Times New Roman" panose="02020603050405020304" pitchFamily="18" charset="0"/>
                        </a:rPr>
                        <a:t>Пән атауы/                                                                                                        Наименование дисциплины/                                                                         </a:t>
                      </a:r>
                      <a:r>
                        <a:rPr lang="en-US" sz="800" b="1" i="0" u="none" strike="noStrike">
                          <a:solidFill>
                            <a:srgbClr val="000000"/>
                          </a:solidFill>
                          <a:effectLst/>
                          <a:latin typeface="Times New Roman" panose="02020603050405020304" pitchFamily="18" charset="0"/>
                        </a:rPr>
                        <a:t>Name of discipline </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ru-RU" sz="800" b="1" i="0" u="none" strike="noStrike">
                          <a:solidFill>
                            <a:srgbClr val="000000"/>
                          </a:solidFill>
                          <a:effectLst/>
                          <a:latin typeface="Times New Roman" panose="02020603050405020304" pitchFamily="18" charset="0"/>
                        </a:rPr>
                        <a:t>Академиялық кредиттер/Академические кредиты/</a:t>
                      </a:r>
                      <a:r>
                        <a:rPr lang="en-US" sz="800" b="1" i="0" u="none" strike="noStrike">
                          <a:solidFill>
                            <a:srgbClr val="000000"/>
                          </a:solidFill>
                          <a:effectLst/>
                          <a:latin typeface="Times New Roman" panose="02020603050405020304" pitchFamily="18" charset="0"/>
                        </a:rPr>
                        <a:t>Academic credits</a:t>
                      </a:r>
                    </a:p>
                  </a:txBody>
                  <a:tcPr marL="2368" marR="2368" marT="2368"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ru-RU" sz="800" b="1" i="0" u="none" strike="noStrike" dirty="0" err="1">
                          <a:solidFill>
                            <a:srgbClr val="000000"/>
                          </a:solidFill>
                          <a:effectLst/>
                          <a:latin typeface="Times New Roman" panose="02020603050405020304" pitchFamily="18" charset="0"/>
                        </a:rPr>
                        <a:t>Академ</a:t>
                      </a:r>
                      <a:r>
                        <a:rPr lang="ru-RU" sz="800" b="1" i="0" u="none" strike="noStrike" dirty="0">
                          <a:solidFill>
                            <a:srgbClr val="000000"/>
                          </a:solidFill>
                          <a:effectLst/>
                          <a:latin typeface="Times New Roman" panose="02020603050405020304" pitchFamily="18" charset="0"/>
                        </a:rPr>
                        <a:t>. </a:t>
                      </a:r>
                      <a:r>
                        <a:rPr lang="ru-RU" sz="800" b="1" i="0" u="none" strike="noStrike" dirty="0" err="1">
                          <a:solidFill>
                            <a:srgbClr val="000000"/>
                          </a:solidFill>
                          <a:effectLst/>
                          <a:latin typeface="Times New Roman" panose="02020603050405020304" pitchFamily="18" charset="0"/>
                        </a:rPr>
                        <a:t>сағат</a:t>
                      </a:r>
                      <a:r>
                        <a:rPr lang="ru-RU" sz="800" b="1" i="0" u="none" strike="noStrike" dirty="0">
                          <a:solidFill>
                            <a:srgbClr val="000000"/>
                          </a:solidFill>
                          <a:effectLst/>
                          <a:latin typeface="Times New Roman" panose="02020603050405020304" pitchFamily="18" charset="0"/>
                        </a:rPr>
                        <a:t> </a:t>
                      </a:r>
                      <a:r>
                        <a:rPr lang="ru-RU" sz="800" b="1" i="0" u="none" strike="noStrike" dirty="0" err="1">
                          <a:solidFill>
                            <a:srgbClr val="000000"/>
                          </a:solidFill>
                          <a:effectLst/>
                          <a:latin typeface="Times New Roman" panose="02020603050405020304" pitchFamily="18" charset="0"/>
                        </a:rPr>
                        <a:t>барлығы</a:t>
                      </a:r>
                      <a:r>
                        <a:rPr lang="ru-RU" sz="800" b="1" i="0" u="none" strike="noStrike" dirty="0">
                          <a:solidFill>
                            <a:srgbClr val="000000"/>
                          </a:solidFill>
                          <a:effectLst/>
                          <a:latin typeface="Times New Roman" panose="02020603050405020304" pitchFamily="18" charset="0"/>
                        </a:rPr>
                        <a:t>/                                           Всего </a:t>
                      </a:r>
                      <a:r>
                        <a:rPr lang="ru-RU" sz="800" b="1" i="0" u="none" strike="noStrike" dirty="0" err="1">
                          <a:solidFill>
                            <a:srgbClr val="000000"/>
                          </a:solidFill>
                          <a:effectLst/>
                          <a:latin typeface="Times New Roman" panose="02020603050405020304" pitchFamily="18" charset="0"/>
                        </a:rPr>
                        <a:t>академ</a:t>
                      </a:r>
                      <a:r>
                        <a:rPr lang="ru-RU" sz="800" b="1" i="0" u="none" strike="noStrike" dirty="0">
                          <a:solidFill>
                            <a:srgbClr val="000000"/>
                          </a:solidFill>
                          <a:effectLst/>
                          <a:latin typeface="Times New Roman" panose="02020603050405020304" pitchFamily="18" charset="0"/>
                        </a:rPr>
                        <a:t>. часов/                                       </a:t>
                      </a:r>
                      <a:r>
                        <a:rPr lang="ru-RU" sz="800" b="1" i="0" u="none" strike="noStrike" dirty="0" err="1">
                          <a:solidFill>
                            <a:srgbClr val="000000"/>
                          </a:solidFill>
                          <a:effectLst/>
                          <a:latin typeface="Times New Roman" panose="02020603050405020304" pitchFamily="18" charset="0"/>
                        </a:rPr>
                        <a:t>Total</a:t>
                      </a:r>
                      <a:r>
                        <a:rPr lang="ru-RU" sz="800" b="1" i="0" u="none" strike="noStrike" dirty="0">
                          <a:solidFill>
                            <a:srgbClr val="000000"/>
                          </a:solidFill>
                          <a:effectLst/>
                          <a:latin typeface="Times New Roman" panose="02020603050405020304" pitchFamily="18" charset="0"/>
                        </a:rPr>
                        <a:t> </a:t>
                      </a:r>
                      <a:r>
                        <a:rPr lang="ru-RU" sz="800" b="1" i="0" u="none" strike="noStrike" dirty="0" err="1">
                          <a:solidFill>
                            <a:srgbClr val="000000"/>
                          </a:solidFill>
                          <a:effectLst/>
                          <a:latin typeface="Times New Roman" panose="02020603050405020304" pitchFamily="18" charset="0"/>
                        </a:rPr>
                        <a:t>academic</a:t>
                      </a:r>
                      <a:r>
                        <a:rPr lang="ru-RU" sz="800" b="1" i="0" u="none" strike="noStrike" dirty="0">
                          <a:solidFill>
                            <a:srgbClr val="000000"/>
                          </a:solidFill>
                          <a:effectLst/>
                          <a:latin typeface="Times New Roman" panose="02020603050405020304" pitchFamily="18" charset="0"/>
                        </a:rPr>
                        <a:t> </a:t>
                      </a:r>
                      <a:r>
                        <a:rPr lang="ru-RU" sz="800" b="1" i="0" u="none" strike="noStrike" dirty="0" err="1">
                          <a:solidFill>
                            <a:srgbClr val="000000"/>
                          </a:solidFill>
                          <a:effectLst/>
                          <a:latin typeface="Times New Roman" panose="02020603050405020304" pitchFamily="18" charset="0"/>
                        </a:rPr>
                        <a:t>hours</a:t>
                      </a:r>
                      <a:endParaRPr lang="ru-RU" sz="800" b="1" i="0" u="none" strike="noStrike" dirty="0">
                        <a:solidFill>
                          <a:srgbClr val="000000"/>
                        </a:solidFill>
                        <a:effectLst/>
                        <a:latin typeface="Times New Roman" panose="02020603050405020304" pitchFamily="18" charset="0"/>
                      </a:endParaRPr>
                    </a:p>
                  </a:txBody>
                  <a:tcPr marL="2368" marR="2368" marT="2368"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ru-RU" sz="800" b="1" i="0" u="none" strike="noStrike" dirty="0" err="1">
                          <a:solidFill>
                            <a:srgbClr val="000000"/>
                          </a:solidFill>
                          <a:effectLst/>
                          <a:latin typeface="Times New Roman" panose="02020603050405020304" pitchFamily="18" charset="0"/>
                        </a:rPr>
                        <a:t>Аудиторлық</a:t>
                      </a:r>
                      <a:r>
                        <a:rPr lang="ru-RU" sz="800" b="1" i="0" u="none" strike="noStrike" dirty="0">
                          <a:solidFill>
                            <a:srgbClr val="000000"/>
                          </a:solidFill>
                          <a:effectLst/>
                          <a:latin typeface="Times New Roman" panose="02020603050405020304" pitchFamily="18" charset="0"/>
                        </a:rPr>
                        <a:t> </a:t>
                      </a:r>
                      <a:r>
                        <a:rPr lang="ru-RU" sz="800" b="1" i="0" u="none" strike="noStrike" dirty="0" err="1">
                          <a:solidFill>
                            <a:srgbClr val="000000"/>
                          </a:solidFill>
                          <a:effectLst/>
                          <a:latin typeface="Times New Roman" panose="02020603050405020304" pitchFamily="18" charset="0"/>
                        </a:rPr>
                        <a:t>барлығы</a:t>
                      </a:r>
                      <a:r>
                        <a:rPr lang="ru-RU" sz="800" b="1" i="0" u="none" strike="noStrike" dirty="0">
                          <a:solidFill>
                            <a:srgbClr val="000000"/>
                          </a:solidFill>
                          <a:effectLst/>
                          <a:latin typeface="Times New Roman" panose="02020603050405020304" pitchFamily="18" charset="0"/>
                        </a:rPr>
                        <a:t>/ Всего аудиторных/ </a:t>
                      </a:r>
                      <a:r>
                        <a:rPr lang="en-US" sz="800" b="1" i="0" u="none" strike="noStrike" dirty="0">
                          <a:solidFill>
                            <a:srgbClr val="000000"/>
                          </a:solidFill>
                          <a:effectLst/>
                          <a:latin typeface="Times New Roman" panose="02020603050405020304" pitchFamily="18" charset="0"/>
                        </a:rPr>
                        <a:t>Classroom hours</a:t>
                      </a:r>
                    </a:p>
                  </a:txBody>
                  <a:tcPr marL="2368" marR="2368" marT="2368"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pPr algn="ctr" fontAlgn="ctr"/>
                      <a:r>
                        <a:rPr lang="ru-RU" sz="800" b="1" i="0" u="none" strike="noStrike" dirty="0" err="1">
                          <a:solidFill>
                            <a:srgbClr val="000000"/>
                          </a:solidFill>
                          <a:effectLst/>
                          <a:latin typeface="Times New Roman" panose="02020603050405020304" pitchFamily="18" charset="0"/>
                        </a:rPr>
                        <a:t>Сабақ</a:t>
                      </a:r>
                      <a:r>
                        <a:rPr lang="ru-RU" sz="800" b="1" i="0" u="none" strike="noStrike" dirty="0">
                          <a:solidFill>
                            <a:srgbClr val="000000"/>
                          </a:solidFill>
                          <a:effectLst/>
                          <a:latin typeface="Times New Roman" panose="02020603050405020304" pitchFamily="18" charset="0"/>
                        </a:rPr>
                        <a:t> </a:t>
                      </a:r>
                      <a:r>
                        <a:rPr lang="ru-RU" sz="800" b="1" i="0" u="none" strike="noStrike" dirty="0" err="1">
                          <a:solidFill>
                            <a:srgbClr val="000000"/>
                          </a:solidFill>
                          <a:effectLst/>
                          <a:latin typeface="Times New Roman" panose="02020603050405020304" pitchFamily="18" charset="0"/>
                        </a:rPr>
                        <a:t>түрлері</a:t>
                      </a:r>
                      <a:r>
                        <a:rPr lang="ru-RU" sz="800" b="1" i="0" u="none" strike="noStrike" dirty="0">
                          <a:solidFill>
                            <a:srgbClr val="000000"/>
                          </a:solidFill>
                          <a:effectLst/>
                          <a:latin typeface="Times New Roman" panose="02020603050405020304" pitchFamily="18" charset="0"/>
                        </a:rPr>
                        <a:t>/                                                      Виды занятий/ </a:t>
                      </a:r>
                      <a:r>
                        <a:rPr lang="en-US" sz="800" b="1" i="0" u="none" strike="noStrike" dirty="0">
                          <a:solidFill>
                            <a:srgbClr val="000000"/>
                          </a:solidFill>
                          <a:effectLst/>
                          <a:latin typeface="Times New Roman" panose="02020603050405020304" pitchFamily="18" charset="0"/>
                        </a:rPr>
                        <a:t>Types of occupations</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800" b="1" i="0" u="none" strike="noStrike">
                        <a:solidFill>
                          <a:srgbClr val="000000"/>
                        </a:solidFill>
                        <a:effectLst/>
                        <a:latin typeface="Times New Roman" panose="02020603050405020304" pitchFamily="18" charset="0"/>
                      </a:endParaRP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rowSpan="2">
                  <a:txBody>
                    <a:bodyPr/>
                    <a:lstStyle/>
                    <a:p>
                      <a:pPr algn="ctr" fontAlgn="ctr"/>
                      <a:r>
                        <a:rPr lang="ru-RU" sz="800" b="1" i="0" u="none" strike="noStrike">
                          <a:solidFill>
                            <a:srgbClr val="000000"/>
                          </a:solidFill>
                          <a:effectLst/>
                          <a:latin typeface="Times New Roman" panose="02020603050405020304" pitchFamily="18" charset="0"/>
                        </a:rPr>
                        <a:t>МӨЖ және МОӨЖ/ СРМ и СРМП/ </a:t>
                      </a:r>
                      <a:r>
                        <a:rPr lang="en-US" sz="800" b="1" i="0" u="none" strike="noStrike">
                          <a:solidFill>
                            <a:srgbClr val="000000"/>
                          </a:solidFill>
                          <a:effectLst/>
                          <a:latin typeface="Times New Roman" panose="02020603050405020304" pitchFamily="18" charset="0"/>
                        </a:rPr>
                        <a:t>MIW and MWIT </a:t>
                      </a:r>
                    </a:p>
                  </a:txBody>
                  <a:tcPr marL="2368" marR="2368" marT="2368"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algn="ctr" fontAlgn="ctr"/>
                      <a:r>
                        <a:rPr lang="ru-RU" sz="800" b="1" i="0" u="none" strike="noStrike">
                          <a:solidFill>
                            <a:srgbClr val="000000"/>
                          </a:solidFill>
                          <a:effectLst/>
                          <a:latin typeface="Times New Roman" panose="02020603050405020304" pitchFamily="18" charset="0"/>
                        </a:rPr>
                        <a:t>Семестр бойынша академиялық кредиттер/ Академичесие кредиты по семестрам/ </a:t>
                      </a:r>
                      <a:r>
                        <a:rPr lang="en-US" sz="800" b="1" i="0" u="none" strike="noStrike">
                          <a:solidFill>
                            <a:srgbClr val="000000"/>
                          </a:solidFill>
                          <a:effectLst/>
                          <a:latin typeface="Times New Roman" panose="02020603050405020304" pitchFamily="18" charset="0"/>
                        </a:rPr>
                        <a:t>Academic credits by semester</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rowSpan="2" gridSpan="2">
                  <a:txBody>
                    <a:bodyPr/>
                    <a:lstStyle/>
                    <a:p>
                      <a:pPr algn="ctr" fontAlgn="ctr"/>
                      <a:r>
                        <a:rPr lang="ru-RU" sz="800" b="1" i="0" u="none" strike="noStrike">
                          <a:solidFill>
                            <a:srgbClr val="000000"/>
                          </a:solidFill>
                          <a:effectLst/>
                          <a:latin typeface="Times New Roman" panose="02020603050405020304" pitchFamily="18" charset="0"/>
                        </a:rPr>
                        <a:t>Кафедра/Кафедра/</a:t>
                      </a:r>
                      <a:r>
                        <a:rPr lang="en-US" sz="800" b="1" i="0" u="none" strike="noStrike">
                          <a:solidFill>
                            <a:srgbClr val="000000"/>
                          </a:solidFill>
                          <a:effectLst/>
                          <a:latin typeface="Times New Roman" panose="02020603050405020304" pitchFamily="18" charset="0"/>
                        </a:rPr>
                        <a:t>Chair</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pPr algn="l" fontAlgn="b"/>
                      <a:endParaRPr lang="ru-RU" sz="800" b="0" i="0" u="none" strike="noStrike">
                        <a:solidFill>
                          <a:srgbClr val="000000"/>
                        </a:solidFill>
                        <a:effectLst/>
                        <a:latin typeface="Times New Roman" panose="02020603050405020304" pitchFamily="18" charset="0"/>
                      </a:endParaRPr>
                    </a:p>
                  </a:txBody>
                  <a:tcPr marL="2368" marR="2368" marT="2368"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ru-RU" sz="800" b="0" i="0" u="none" strike="noStrike">
                        <a:solidFill>
                          <a:srgbClr val="000000"/>
                        </a:solidFill>
                        <a:effectLst/>
                        <a:latin typeface="Times New Roman" panose="02020603050405020304" pitchFamily="18" charset="0"/>
                      </a:endParaRPr>
                    </a:p>
                  </a:txBody>
                  <a:tcPr marL="2368" marR="2368" marT="2368"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ru-RU" sz="800" b="0" i="0" u="none" strike="noStrike">
                        <a:solidFill>
                          <a:srgbClr val="000000"/>
                        </a:solidFill>
                        <a:effectLst/>
                        <a:latin typeface="Times New Roman" panose="02020603050405020304" pitchFamily="18" charset="0"/>
                      </a:endParaRPr>
                    </a:p>
                  </a:txBody>
                  <a:tcPr marL="2368" marR="2368" marT="2368" marB="0" anchor="b">
                    <a:lnL>
                      <a:noFill/>
                    </a:lnL>
                    <a:lnR>
                      <a:noFill/>
                    </a:lnR>
                    <a:lnT>
                      <a:noFill/>
                    </a:lnT>
                    <a:lnB>
                      <a:noFill/>
                    </a:lnB>
                  </a:tcPr>
                </a:tc>
                <a:extLst>
                  <a:ext uri="{0D108BD9-81ED-4DB2-BD59-A6C34878D82A}">
                    <a16:rowId xmlns:a16="http://schemas.microsoft.com/office/drawing/2014/main" xmlns="" val="3205356151"/>
                  </a:ext>
                </a:extLst>
              </a:tr>
              <a:tr h="482509">
                <a:tc gridSpan="2" vMerge="1">
                  <a:txBody>
                    <a:bodyPr/>
                    <a:lstStyle/>
                    <a:p>
                      <a:endParaRPr lang="ru-RU"/>
                    </a:p>
                  </a:txBody>
                  <a:tcPr/>
                </a:tc>
                <a:tc hMerge="1" vMerge="1">
                  <a:txBody>
                    <a:bodyPr/>
                    <a:lstStyle/>
                    <a:p>
                      <a:endParaRPr lang="ru-RU"/>
                    </a:p>
                  </a:txBody>
                  <a:tcPr/>
                </a:tc>
                <a:tc gridSpan="2" vMerge="1">
                  <a:txBody>
                    <a:bodyPr/>
                    <a:lstStyle/>
                    <a:p>
                      <a:endParaRPr lang="ru-RU"/>
                    </a:p>
                  </a:txBody>
                  <a:tcPr/>
                </a:tc>
                <a:tc hMerge="1"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gridSpan="2">
                  <a:txBody>
                    <a:bodyPr/>
                    <a:lstStyle/>
                    <a:p>
                      <a:pPr algn="ctr" fontAlgn="ctr"/>
                      <a:r>
                        <a:rPr lang="ru-RU" sz="800" b="1" i="0" u="none" strike="noStrike" dirty="0" err="1">
                          <a:solidFill>
                            <a:srgbClr val="000000"/>
                          </a:solidFill>
                          <a:effectLst/>
                          <a:latin typeface="Times New Roman" panose="02020603050405020304" pitchFamily="18" charset="0"/>
                        </a:rPr>
                        <a:t>Дәріс</a:t>
                      </a:r>
                      <a:r>
                        <a:rPr lang="ru-RU" sz="800" b="1" i="0" u="none" strike="noStrike" dirty="0">
                          <a:solidFill>
                            <a:srgbClr val="000000"/>
                          </a:solidFill>
                          <a:effectLst/>
                          <a:latin typeface="Times New Roman" panose="02020603050405020304" pitchFamily="18" charset="0"/>
                        </a:rPr>
                        <a:t>/  Лекция/ </a:t>
                      </a:r>
                      <a:r>
                        <a:rPr lang="en-US" sz="800" b="1" i="0" u="none" strike="noStrike" dirty="0">
                          <a:solidFill>
                            <a:srgbClr val="000000"/>
                          </a:solidFill>
                          <a:effectLst/>
                          <a:latin typeface="Times New Roman" panose="02020603050405020304" pitchFamily="18" charset="0"/>
                        </a:rPr>
                        <a:t>Lecture</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800" b="1" i="0" u="none" strike="noStrike" dirty="0">
                        <a:solidFill>
                          <a:srgbClr val="000000"/>
                        </a:solidFill>
                        <a:effectLst/>
                        <a:latin typeface="Times New Roman" panose="02020603050405020304" pitchFamily="18" charset="0"/>
                      </a:endParaRP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800" b="1" i="0" u="none" strike="noStrike">
                          <a:solidFill>
                            <a:srgbClr val="000000"/>
                          </a:solidFill>
                          <a:effectLst/>
                          <a:latin typeface="Times New Roman" panose="02020603050405020304" pitchFamily="18" charset="0"/>
                        </a:rPr>
                        <a:t>Практ.жұм./ Практ.раб./ </a:t>
                      </a:r>
                      <a:r>
                        <a:rPr lang="en-US" sz="800" b="1" i="0" u="none" strike="noStrike">
                          <a:solidFill>
                            <a:srgbClr val="000000"/>
                          </a:solidFill>
                          <a:effectLst/>
                          <a:latin typeface="Times New Roman" panose="02020603050405020304" pitchFamily="18" charset="0"/>
                        </a:rPr>
                        <a:t>Practic work</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800" b="1" i="0" u="none" strike="noStrike">
                          <a:solidFill>
                            <a:srgbClr val="000000"/>
                          </a:solidFill>
                          <a:effectLst/>
                          <a:latin typeface="Times New Roman" panose="02020603050405020304" pitchFamily="18" charset="0"/>
                        </a:rPr>
                        <a:t>Зерт./    Лаб./              </a:t>
                      </a:r>
                      <a:r>
                        <a:rPr lang="en-US" sz="800" b="1" i="0" u="none" strike="noStrike">
                          <a:solidFill>
                            <a:srgbClr val="000000"/>
                          </a:solidFill>
                          <a:effectLst/>
                          <a:latin typeface="Times New Roman" panose="02020603050405020304" pitchFamily="18" charset="0"/>
                        </a:rPr>
                        <a:t>Lab.</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800" b="1" i="0" u="none" strike="noStrike">
                          <a:solidFill>
                            <a:srgbClr val="000000"/>
                          </a:solidFill>
                          <a:effectLst/>
                          <a:latin typeface="Times New Roman" panose="02020603050405020304" pitchFamily="18" charset="0"/>
                        </a:rPr>
                        <a:t>жеке/          инд./       </a:t>
                      </a:r>
                      <a:r>
                        <a:rPr lang="en-US" sz="800" b="1" i="0" u="none" strike="noStrike">
                          <a:solidFill>
                            <a:srgbClr val="000000"/>
                          </a:solidFill>
                          <a:effectLst/>
                          <a:latin typeface="Times New Roman" panose="02020603050405020304" pitchFamily="18" charset="0"/>
                        </a:rPr>
                        <a:t>ind</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ru-RU"/>
                    </a:p>
                  </a:txBody>
                  <a:tcPr/>
                </a:tc>
                <a:tc>
                  <a:txBody>
                    <a:bodyPr/>
                    <a:lstStyle/>
                    <a:p>
                      <a:pPr algn="ctr" fontAlgn="ctr"/>
                      <a:r>
                        <a:rPr lang="ru-RU" sz="800" b="1" i="0" u="none" strike="noStrike">
                          <a:solidFill>
                            <a:srgbClr val="000000"/>
                          </a:solidFill>
                          <a:effectLst/>
                          <a:latin typeface="Times New Roman" panose="02020603050405020304" pitchFamily="18" charset="0"/>
                        </a:rPr>
                        <a:t>1 семестр/ </a:t>
                      </a:r>
                      <a:r>
                        <a:rPr lang="en-US" sz="800" b="1" i="0" u="none" strike="noStrike">
                          <a:solidFill>
                            <a:srgbClr val="000000"/>
                          </a:solidFill>
                          <a:effectLst/>
                          <a:latin typeface="Times New Roman" panose="02020603050405020304" pitchFamily="18" charset="0"/>
                        </a:rPr>
                        <a:t>semester </a:t>
                      </a:r>
                    </a:p>
                  </a:txBody>
                  <a:tcPr marL="2368" marR="2368" marT="2368"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800" b="1" i="0" u="none" strike="noStrike">
                          <a:solidFill>
                            <a:srgbClr val="000000"/>
                          </a:solidFill>
                          <a:effectLst/>
                          <a:latin typeface="Times New Roman" panose="02020603050405020304" pitchFamily="18" charset="0"/>
                        </a:rPr>
                        <a:t>2 семестр </a:t>
                      </a:r>
                      <a:r>
                        <a:rPr lang="en-US" sz="800" b="1" i="0" u="none" strike="noStrike">
                          <a:solidFill>
                            <a:srgbClr val="000000"/>
                          </a:solidFill>
                          <a:effectLst/>
                          <a:latin typeface="Times New Roman" panose="02020603050405020304" pitchFamily="18" charset="0"/>
                        </a:rPr>
                        <a:t>semester </a:t>
                      </a:r>
                    </a:p>
                  </a:txBody>
                  <a:tcPr marL="2368" marR="2368" marT="2368"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800" b="1" i="0" u="none" strike="noStrike">
                          <a:solidFill>
                            <a:srgbClr val="000000"/>
                          </a:solidFill>
                          <a:effectLst/>
                          <a:latin typeface="Times New Roman" panose="02020603050405020304" pitchFamily="18" charset="0"/>
                        </a:rPr>
                        <a:t>3 семестр/ </a:t>
                      </a:r>
                      <a:r>
                        <a:rPr lang="en-US" sz="800" b="1" i="0" u="none" strike="noStrike">
                          <a:solidFill>
                            <a:srgbClr val="000000"/>
                          </a:solidFill>
                          <a:effectLst/>
                          <a:latin typeface="Times New Roman" panose="02020603050405020304" pitchFamily="18" charset="0"/>
                        </a:rPr>
                        <a:t>semester </a:t>
                      </a:r>
                    </a:p>
                  </a:txBody>
                  <a:tcPr marL="2368" marR="2368" marT="2368"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800" b="1" i="0" u="none" strike="noStrike">
                          <a:solidFill>
                            <a:srgbClr val="000000"/>
                          </a:solidFill>
                          <a:effectLst/>
                          <a:latin typeface="Times New Roman" panose="02020603050405020304" pitchFamily="18" charset="0"/>
                        </a:rPr>
                        <a:t>4 семестр/ </a:t>
                      </a:r>
                      <a:r>
                        <a:rPr lang="en-US" sz="800" b="1" i="0" u="none" strike="noStrike">
                          <a:solidFill>
                            <a:srgbClr val="000000"/>
                          </a:solidFill>
                          <a:effectLst/>
                          <a:latin typeface="Times New Roman" panose="02020603050405020304" pitchFamily="18" charset="0"/>
                        </a:rPr>
                        <a:t>semester </a:t>
                      </a:r>
                    </a:p>
                  </a:txBody>
                  <a:tcPr marL="2368" marR="2368" marT="2368"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vMerge="1">
                  <a:txBody>
                    <a:bodyPr/>
                    <a:lstStyle/>
                    <a:p>
                      <a:endParaRPr lang="ru-RU"/>
                    </a:p>
                  </a:txBody>
                  <a:tcPr/>
                </a:tc>
                <a:tc hMerge="1" vMerge="1">
                  <a:txBody>
                    <a:bodyPr/>
                    <a:lstStyle/>
                    <a:p>
                      <a:pPr algn="l" fontAlgn="b"/>
                      <a:endParaRPr lang="ru-RU" sz="800" b="0" i="0" u="none" strike="noStrike">
                        <a:solidFill>
                          <a:srgbClr val="000000"/>
                        </a:solidFill>
                        <a:effectLst/>
                        <a:latin typeface="Times New Roman" panose="02020603050405020304" pitchFamily="18" charset="0"/>
                      </a:endParaRPr>
                    </a:p>
                  </a:txBody>
                  <a:tcPr marL="2368" marR="2368" marT="2368"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ru-RU" sz="800" b="0" i="0" u="none" strike="noStrike">
                        <a:solidFill>
                          <a:srgbClr val="000000"/>
                        </a:solidFill>
                        <a:effectLst/>
                        <a:latin typeface="Times New Roman" panose="02020603050405020304" pitchFamily="18" charset="0"/>
                      </a:endParaRPr>
                    </a:p>
                  </a:txBody>
                  <a:tcPr marL="2368" marR="2368" marT="2368" marB="0" anchor="b">
                    <a:lnL>
                      <a:noFill/>
                    </a:lnL>
                    <a:lnR>
                      <a:noFill/>
                    </a:lnR>
                    <a:lnT>
                      <a:noFill/>
                    </a:lnT>
                    <a:lnB>
                      <a:noFill/>
                    </a:lnB>
                  </a:tcPr>
                </a:tc>
                <a:tc>
                  <a:txBody>
                    <a:bodyPr/>
                    <a:lstStyle/>
                    <a:p>
                      <a:pPr algn="l" fontAlgn="b"/>
                      <a:endParaRPr lang="ru-RU" sz="800" b="0" i="0" u="none" strike="noStrike">
                        <a:solidFill>
                          <a:srgbClr val="000000"/>
                        </a:solidFill>
                        <a:effectLst/>
                        <a:latin typeface="Times New Roman" panose="02020603050405020304" pitchFamily="18" charset="0"/>
                      </a:endParaRPr>
                    </a:p>
                  </a:txBody>
                  <a:tcPr marL="2368" marR="2368" marT="2368" marB="0" anchor="b">
                    <a:lnL>
                      <a:noFill/>
                    </a:lnL>
                    <a:lnR>
                      <a:noFill/>
                    </a:lnR>
                    <a:lnT>
                      <a:noFill/>
                    </a:lnT>
                    <a:lnB>
                      <a:noFill/>
                    </a:lnB>
                  </a:tcPr>
                </a:tc>
                <a:extLst>
                  <a:ext uri="{0D108BD9-81ED-4DB2-BD59-A6C34878D82A}">
                    <a16:rowId xmlns:a16="http://schemas.microsoft.com/office/drawing/2014/main" xmlns="" val="2118657394"/>
                  </a:ext>
                </a:extLst>
              </a:tr>
              <a:tr h="167322">
                <a:tc gridSpan="5">
                  <a:txBody>
                    <a:bodyPr/>
                    <a:lstStyle/>
                    <a:p>
                      <a:pPr algn="ctr" fontAlgn="ctr"/>
                      <a:r>
                        <a:rPr lang="ru-RU" sz="800" b="1" i="0" u="none" strike="noStrike">
                          <a:solidFill>
                            <a:srgbClr val="000000"/>
                          </a:solidFill>
                          <a:effectLst/>
                          <a:latin typeface="Times New Roman" panose="02020603050405020304" pitchFamily="18" charset="0"/>
                        </a:rPr>
                        <a:t>Базалық пәндер циклы/ Цикл базовых дисциплин/ </a:t>
                      </a:r>
                      <a:r>
                        <a:rPr lang="en-US" sz="800" b="1" i="0" u="none" strike="noStrike">
                          <a:solidFill>
                            <a:srgbClr val="000000"/>
                          </a:solidFill>
                          <a:effectLst/>
                          <a:latin typeface="Times New Roman" panose="02020603050405020304" pitchFamily="18" charset="0"/>
                        </a:rPr>
                        <a:t>Cycle of Core courses</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a:txBody>
                    <a:bodyPr/>
                    <a:lstStyle/>
                    <a:p>
                      <a:pPr algn="ctr" fontAlgn="ctr"/>
                      <a:r>
                        <a:rPr lang="ru-RU" sz="800" b="1" i="0" u="none" strike="noStrike">
                          <a:solidFill>
                            <a:srgbClr val="000000"/>
                          </a:solidFill>
                          <a:effectLst/>
                          <a:latin typeface="Times New Roman" panose="02020603050405020304" pitchFamily="18" charset="0"/>
                        </a:rPr>
                        <a:t>35</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fontAlgn="ctr"/>
                      <a:r>
                        <a:rPr lang="ru-RU" sz="800" b="1" i="0" u="none" strike="noStrike">
                          <a:solidFill>
                            <a:srgbClr val="000000"/>
                          </a:solidFill>
                          <a:effectLst/>
                          <a:latin typeface="Times New Roman" panose="02020603050405020304" pitchFamily="18" charset="0"/>
                        </a:rPr>
                        <a:t>1050</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fontAlgn="ctr"/>
                      <a:r>
                        <a:rPr lang="ru-RU" sz="800" b="1" i="0" u="none" strike="noStrike">
                          <a:solidFill>
                            <a:srgbClr val="000000"/>
                          </a:solidFill>
                          <a:effectLst/>
                          <a:latin typeface="Times New Roman" panose="02020603050405020304" pitchFamily="18" charset="0"/>
                        </a:rPr>
                        <a:t>315</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gridSpan="2">
                  <a:txBody>
                    <a:bodyPr/>
                    <a:lstStyle/>
                    <a:p>
                      <a:pPr algn="ctr" fontAlgn="ctr"/>
                      <a:r>
                        <a:rPr lang="ru-RU" sz="800" b="1" i="0" u="none" strike="noStrike">
                          <a:solidFill>
                            <a:srgbClr val="000000"/>
                          </a:solidFill>
                          <a:effectLst/>
                          <a:latin typeface="Times New Roman" panose="02020603050405020304" pitchFamily="18" charset="0"/>
                        </a:rPr>
                        <a:t>180</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hMerge="1">
                  <a:txBody>
                    <a:bodyPr/>
                    <a:lstStyle/>
                    <a:p>
                      <a:pPr algn="ctr" fontAlgn="ctr"/>
                      <a:endParaRPr lang="ru-RU" sz="800" b="1" i="0" u="none" strike="noStrike">
                        <a:solidFill>
                          <a:srgbClr val="000000"/>
                        </a:solidFill>
                        <a:effectLst/>
                        <a:latin typeface="Times New Roman" panose="02020603050405020304" pitchFamily="18" charset="0"/>
                      </a:endParaRP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fontAlgn="ctr"/>
                      <a:r>
                        <a:rPr lang="ru-RU" sz="800" b="1" i="0" u="none" strike="noStrike">
                          <a:solidFill>
                            <a:srgbClr val="000000"/>
                          </a:solidFill>
                          <a:effectLst/>
                          <a:latin typeface="Times New Roman" panose="02020603050405020304" pitchFamily="18" charset="0"/>
                        </a:rPr>
                        <a:t>255</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fontAlgn="ctr"/>
                      <a:r>
                        <a:rPr lang="ru-RU" sz="800" b="1" i="0" u="none" strike="noStrike">
                          <a:solidFill>
                            <a:srgbClr val="000000"/>
                          </a:solidFill>
                          <a:effectLst/>
                          <a:latin typeface="Times New Roman" panose="02020603050405020304" pitchFamily="18" charset="0"/>
                        </a:rPr>
                        <a:t>0</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fontAlgn="ctr"/>
                      <a:r>
                        <a:rPr lang="ru-RU" sz="800" b="1" i="0" u="none" strike="noStrike">
                          <a:solidFill>
                            <a:srgbClr val="000000"/>
                          </a:solidFill>
                          <a:effectLst/>
                          <a:latin typeface="Times New Roman" panose="02020603050405020304" pitchFamily="18" charset="0"/>
                        </a:rPr>
                        <a:t>0</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fontAlgn="ctr"/>
                      <a:r>
                        <a:rPr lang="ru-RU" sz="800" b="1" i="0" u="none" strike="noStrike">
                          <a:solidFill>
                            <a:srgbClr val="000000"/>
                          </a:solidFill>
                          <a:effectLst/>
                          <a:latin typeface="Times New Roman" panose="02020603050405020304" pitchFamily="18" charset="0"/>
                        </a:rPr>
                        <a:t>615</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fontAlgn="ctr"/>
                      <a:r>
                        <a:rPr lang="ru-RU" sz="800" b="1" i="0" u="none" strike="noStrike">
                          <a:solidFill>
                            <a:srgbClr val="000000"/>
                          </a:solidFill>
                          <a:effectLst/>
                          <a:latin typeface="Times New Roman" panose="02020603050405020304" pitchFamily="18" charset="0"/>
                        </a:rPr>
                        <a:t>23</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fontAlgn="ctr"/>
                      <a:r>
                        <a:rPr lang="ru-RU" sz="800" b="1" i="0" u="none" strike="noStrike">
                          <a:solidFill>
                            <a:srgbClr val="000000"/>
                          </a:solidFill>
                          <a:effectLst/>
                          <a:latin typeface="Times New Roman" panose="02020603050405020304" pitchFamily="18" charset="0"/>
                        </a:rPr>
                        <a:t>8</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fontAlgn="ctr"/>
                      <a:r>
                        <a:rPr lang="ru-RU" sz="800" b="1" i="0" u="none" strike="noStrike">
                          <a:solidFill>
                            <a:srgbClr val="000000"/>
                          </a:solidFill>
                          <a:effectLst/>
                          <a:latin typeface="Times New Roman" panose="02020603050405020304" pitchFamily="18" charset="0"/>
                        </a:rPr>
                        <a:t>0</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fontAlgn="ctr"/>
                      <a:r>
                        <a:rPr lang="ru-RU" sz="800" b="1" i="0" u="none" strike="noStrike">
                          <a:solidFill>
                            <a:srgbClr val="000000"/>
                          </a:solidFill>
                          <a:effectLst/>
                          <a:latin typeface="Times New Roman" panose="02020603050405020304" pitchFamily="18" charset="0"/>
                        </a:rPr>
                        <a:t>4</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gridSpan="2">
                  <a:txBody>
                    <a:bodyPr/>
                    <a:lstStyle/>
                    <a:p>
                      <a:pPr algn="l" fontAlgn="b"/>
                      <a:r>
                        <a:rPr lang="ru-RU" sz="800" b="0" i="0" u="none" strike="noStrike">
                          <a:solidFill>
                            <a:srgbClr val="000000"/>
                          </a:solidFill>
                          <a:effectLst/>
                          <a:latin typeface="Times New Roman" panose="02020603050405020304" pitchFamily="18" charset="0"/>
                        </a:rPr>
                        <a:t> </a:t>
                      </a:r>
                    </a:p>
                  </a:txBody>
                  <a:tcPr marL="2368" marR="2368" marT="23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hMerge="1">
                  <a:txBody>
                    <a:bodyPr/>
                    <a:lstStyle/>
                    <a:p>
                      <a:pPr algn="l" fontAlgn="b"/>
                      <a:endParaRPr lang="ru-RU" sz="800" b="0" i="0" u="none" strike="noStrike">
                        <a:solidFill>
                          <a:srgbClr val="000000"/>
                        </a:solidFill>
                        <a:effectLst/>
                        <a:latin typeface="Times New Roman" panose="02020603050405020304" pitchFamily="18" charset="0"/>
                      </a:endParaRPr>
                    </a:p>
                  </a:txBody>
                  <a:tcPr marL="2368" marR="2368" marT="2368"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ru-RU" sz="800" b="0" i="0" u="none" strike="noStrike">
                        <a:solidFill>
                          <a:srgbClr val="000000"/>
                        </a:solidFill>
                        <a:effectLst/>
                        <a:latin typeface="Times New Roman" panose="02020603050405020304" pitchFamily="18" charset="0"/>
                      </a:endParaRPr>
                    </a:p>
                  </a:txBody>
                  <a:tcPr marL="2368" marR="2368" marT="2368"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ru-RU" sz="800" b="0" i="0" u="none" strike="noStrike">
                        <a:solidFill>
                          <a:srgbClr val="000000"/>
                        </a:solidFill>
                        <a:effectLst/>
                        <a:latin typeface="Times New Roman" panose="02020603050405020304" pitchFamily="18" charset="0"/>
                      </a:endParaRPr>
                    </a:p>
                  </a:txBody>
                  <a:tcPr marL="2368" marR="2368" marT="2368" marB="0" anchor="b">
                    <a:lnL>
                      <a:noFill/>
                    </a:lnL>
                    <a:lnR>
                      <a:noFill/>
                    </a:lnR>
                    <a:lnT>
                      <a:noFill/>
                    </a:lnT>
                    <a:lnB>
                      <a:noFill/>
                    </a:lnB>
                  </a:tcPr>
                </a:tc>
                <a:extLst>
                  <a:ext uri="{0D108BD9-81ED-4DB2-BD59-A6C34878D82A}">
                    <a16:rowId xmlns:a16="http://schemas.microsoft.com/office/drawing/2014/main" xmlns="" val="2148966479"/>
                  </a:ext>
                </a:extLst>
              </a:tr>
              <a:tr h="382293">
                <a:tc>
                  <a:txBody>
                    <a:bodyPr/>
                    <a:lstStyle/>
                    <a:p>
                      <a:pPr algn="ctr" fontAlgn="ctr"/>
                      <a:r>
                        <a:rPr lang="ru-RU" sz="400" b="0" i="0" u="none" strike="noStrike">
                          <a:solidFill>
                            <a:srgbClr val="000000"/>
                          </a:solidFill>
                          <a:effectLst/>
                          <a:latin typeface="Times New Roman" panose="02020603050405020304" pitchFamily="18" charset="0"/>
                        </a:rPr>
                        <a:t>ЖООК/ ВК/ </a:t>
                      </a:r>
                      <a:r>
                        <a:rPr lang="en-US" sz="400" b="0" i="0" u="none" strike="noStrike">
                          <a:solidFill>
                            <a:srgbClr val="000000"/>
                          </a:solidFill>
                          <a:effectLst/>
                          <a:latin typeface="Times New Roman" panose="02020603050405020304" pitchFamily="18" charset="0"/>
                        </a:rPr>
                        <a:t>U</a:t>
                      </a:r>
                      <a:r>
                        <a:rPr lang="ru-RU" sz="400" b="0" i="0" u="none" strike="noStrike">
                          <a:solidFill>
                            <a:srgbClr val="000000"/>
                          </a:solidFill>
                          <a:effectLst/>
                          <a:latin typeface="Times New Roman" panose="02020603050405020304" pitchFamily="18" charset="0"/>
                        </a:rPr>
                        <a:t>С</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fontAlgn="ctr"/>
                      <a:r>
                        <a:rPr lang="en-US" sz="400" b="0" i="0" u="none" strike="noStrike" dirty="0">
                          <a:solidFill>
                            <a:srgbClr val="000000"/>
                          </a:solidFill>
                          <a:effectLst/>
                          <a:latin typeface="Times New Roman" panose="02020603050405020304" pitchFamily="18" charset="0"/>
                        </a:rPr>
                        <a:t>GTF/ IFN/ </a:t>
                      </a:r>
                      <a:r>
                        <a:rPr lang="en-US" sz="400" b="0" i="0" u="none" strike="noStrike" dirty="0" err="1">
                          <a:solidFill>
                            <a:srgbClr val="000000"/>
                          </a:solidFill>
                          <a:effectLst/>
                          <a:latin typeface="Times New Roman" panose="02020603050405020304" pitchFamily="18" charset="0"/>
                        </a:rPr>
                        <a:t>HPhS</a:t>
                      </a:r>
                      <a:r>
                        <a:rPr lang="en-US" sz="400" b="0" i="0" u="none" strike="noStrike" dirty="0">
                          <a:solidFill>
                            <a:srgbClr val="000000"/>
                          </a:solidFill>
                          <a:effectLst/>
                          <a:latin typeface="Times New Roman" panose="02020603050405020304" pitchFamily="18" charset="0"/>
                        </a:rPr>
                        <a:t> 5201                                                      </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l" fontAlgn="ctr"/>
                      <a:endParaRPr lang="en-US" sz="400" b="0" i="0" u="none" strike="noStrike">
                        <a:solidFill>
                          <a:srgbClr val="000000"/>
                        </a:solidFill>
                        <a:effectLst/>
                        <a:latin typeface="Times New Roman" panose="02020603050405020304" pitchFamily="18" charset="0"/>
                      </a:endParaRP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fontAlgn="ctr"/>
                      <a:r>
                        <a:rPr lang="ru-RU" sz="800" b="0" i="0" u="none" strike="noStrike">
                          <a:solidFill>
                            <a:srgbClr val="000000"/>
                          </a:solidFill>
                          <a:effectLst/>
                          <a:latin typeface="Times New Roman" panose="02020603050405020304" pitchFamily="18" charset="0"/>
                        </a:rPr>
                        <a:t>Ғылым тарихы мен философиясы/ История и философия науки/  </a:t>
                      </a:r>
                      <a:r>
                        <a:rPr lang="en-US" sz="800" b="0" i="0" u="none" strike="noStrike">
                          <a:solidFill>
                            <a:srgbClr val="000000"/>
                          </a:solidFill>
                          <a:effectLst/>
                          <a:latin typeface="Times New Roman" panose="02020603050405020304" pitchFamily="18" charset="0"/>
                        </a:rPr>
                        <a:t>History and philosophy of science</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l" fontAlgn="ctr"/>
                      <a:endParaRPr lang="en-US" sz="800" b="0" i="0" u="none" strike="noStrike">
                        <a:solidFill>
                          <a:srgbClr val="000000"/>
                        </a:solidFill>
                        <a:effectLst/>
                        <a:latin typeface="Times New Roman" panose="02020603050405020304" pitchFamily="18" charset="0"/>
                      </a:endParaRP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800" b="0" i="0" u="none" strike="noStrike">
                          <a:solidFill>
                            <a:srgbClr val="000000"/>
                          </a:solidFill>
                          <a:effectLst/>
                          <a:latin typeface="Times New Roman" panose="02020603050405020304" pitchFamily="18" charset="0"/>
                        </a:rPr>
                        <a:t>4</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effectLst/>
                          <a:latin typeface="Times New Roman" panose="02020603050405020304" pitchFamily="18" charset="0"/>
                        </a:rPr>
                        <a:t>120</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800" b="0" i="0" u="none" strike="noStrike">
                          <a:solidFill>
                            <a:srgbClr val="000000"/>
                          </a:solidFill>
                          <a:effectLst/>
                          <a:latin typeface="Times New Roman" panose="02020603050405020304" pitchFamily="18" charset="0"/>
                        </a:rPr>
                        <a:t>45</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fontAlgn="ctr"/>
                      <a:r>
                        <a:rPr lang="ru-RU" sz="800" b="0" i="0" u="none" strike="noStrike" dirty="0">
                          <a:solidFill>
                            <a:srgbClr val="000000"/>
                          </a:solidFill>
                          <a:effectLst/>
                          <a:latin typeface="Times New Roman" panose="02020603050405020304" pitchFamily="18" charset="0"/>
                        </a:rPr>
                        <a:t>30</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ru-RU" sz="800" b="0" i="0" u="none" strike="noStrike" dirty="0">
                        <a:solidFill>
                          <a:srgbClr val="000000"/>
                        </a:solidFill>
                        <a:effectLst/>
                        <a:latin typeface="Times New Roman" panose="02020603050405020304" pitchFamily="18" charset="0"/>
                      </a:endParaRP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800" b="0" i="0" u="none" strike="noStrike">
                          <a:solidFill>
                            <a:srgbClr val="000000"/>
                          </a:solidFill>
                          <a:effectLst/>
                          <a:latin typeface="Times New Roman" panose="02020603050405020304" pitchFamily="18" charset="0"/>
                        </a:rPr>
                        <a:t>15</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800" b="0" i="0" u="none" strike="noStrike">
                          <a:solidFill>
                            <a:srgbClr val="000000"/>
                          </a:solidFill>
                          <a:effectLst/>
                          <a:latin typeface="Times New Roman" panose="02020603050405020304" pitchFamily="18" charset="0"/>
                        </a:rPr>
                        <a:t> </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800" b="0" i="0" u="none" strike="noStrike">
                          <a:solidFill>
                            <a:srgbClr val="000000"/>
                          </a:solidFill>
                          <a:effectLst/>
                          <a:latin typeface="Times New Roman" panose="02020603050405020304" pitchFamily="18" charset="0"/>
                        </a:rPr>
                        <a:t> </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800" b="0" i="0" u="none" strike="noStrike">
                          <a:solidFill>
                            <a:srgbClr val="000000"/>
                          </a:solidFill>
                          <a:effectLst/>
                          <a:latin typeface="Times New Roman" panose="02020603050405020304" pitchFamily="18" charset="0"/>
                        </a:rPr>
                        <a:t>75</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800" b="0" i="0" u="none" strike="noStrike">
                          <a:solidFill>
                            <a:srgbClr val="000000"/>
                          </a:solidFill>
                          <a:effectLst/>
                          <a:latin typeface="Times New Roman" panose="02020603050405020304" pitchFamily="18" charset="0"/>
                        </a:rPr>
                        <a:t>4</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effectLst/>
                          <a:latin typeface="Times New Roman" panose="02020603050405020304" pitchFamily="18" charset="0"/>
                        </a:rPr>
                        <a:t> </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effectLst/>
                          <a:latin typeface="Times New Roman" panose="02020603050405020304" pitchFamily="18" charset="0"/>
                        </a:rPr>
                        <a:t> </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effectLst/>
                          <a:latin typeface="Times New Roman" panose="02020603050405020304" pitchFamily="18" charset="0"/>
                        </a:rPr>
                        <a:t> </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algn="ctr" fontAlgn="ctr"/>
                      <a:r>
                        <a:rPr lang="ru-RU" sz="800" b="0" i="0" u="none" strike="noStrike">
                          <a:solidFill>
                            <a:srgbClr val="000000"/>
                          </a:solidFill>
                          <a:effectLst/>
                          <a:latin typeface="Times New Roman" panose="02020603050405020304" pitchFamily="18" charset="0"/>
                        </a:rPr>
                        <a:t>Қоғамдық-гуманитарлық пәндер / Общественно-гуманитарные дисциплины/  </a:t>
                      </a:r>
                      <a:r>
                        <a:rPr lang="en-US" sz="800" b="0" i="0" u="none" strike="noStrike">
                          <a:solidFill>
                            <a:srgbClr val="000000"/>
                          </a:solidFill>
                          <a:effectLst/>
                          <a:latin typeface="Times New Roman" panose="02020603050405020304" pitchFamily="18" charset="0"/>
                        </a:rPr>
                        <a:t>Social and Humanitarian Disciplines</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l" fontAlgn="b"/>
                      <a:endParaRPr lang="ru-RU" sz="800" b="0" i="0" u="none" strike="noStrike">
                        <a:solidFill>
                          <a:srgbClr val="000000"/>
                        </a:solidFill>
                        <a:effectLst/>
                        <a:latin typeface="Times New Roman" panose="02020603050405020304" pitchFamily="18" charset="0"/>
                      </a:endParaRPr>
                    </a:p>
                  </a:txBody>
                  <a:tcPr marL="2368" marR="2368" marT="2368"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ru-RU" sz="800" b="0" i="0" u="none" strike="noStrike">
                        <a:solidFill>
                          <a:srgbClr val="000000"/>
                        </a:solidFill>
                        <a:effectLst/>
                        <a:latin typeface="Times New Roman" panose="02020603050405020304" pitchFamily="18" charset="0"/>
                      </a:endParaRPr>
                    </a:p>
                  </a:txBody>
                  <a:tcPr marL="2368" marR="2368" marT="2368"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ru-RU" sz="800" b="0" i="0" u="none" strike="noStrike">
                        <a:solidFill>
                          <a:srgbClr val="000000"/>
                        </a:solidFill>
                        <a:effectLst/>
                        <a:latin typeface="Times New Roman" panose="02020603050405020304" pitchFamily="18" charset="0"/>
                      </a:endParaRPr>
                    </a:p>
                  </a:txBody>
                  <a:tcPr marL="2368" marR="2368" marT="2368" marB="0" anchor="b">
                    <a:lnL>
                      <a:noFill/>
                    </a:lnL>
                    <a:lnR>
                      <a:noFill/>
                    </a:lnR>
                    <a:lnT>
                      <a:noFill/>
                    </a:lnT>
                    <a:lnB>
                      <a:noFill/>
                    </a:lnB>
                  </a:tcPr>
                </a:tc>
                <a:extLst>
                  <a:ext uri="{0D108BD9-81ED-4DB2-BD59-A6C34878D82A}">
                    <a16:rowId xmlns:a16="http://schemas.microsoft.com/office/drawing/2014/main" xmlns="" val="4198281635"/>
                  </a:ext>
                </a:extLst>
              </a:tr>
              <a:tr h="382293">
                <a:tc>
                  <a:txBody>
                    <a:bodyPr/>
                    <a:lstStyle/>
                    <a:p>
                      <a:pPr algn="ctr" fontAlgn="ctr"/>
                      <a:r>
                        <a:rPr lang="ru-RU" sz="400" b="0" i="0" u="none" strike="noStrike">
                          <a:solidFill>
                            <a:srgbClr val="000000"/>
                          </a:solidFill>
                          <a:effectLst/>
                          <a:latin typeface="Times New Roman" panose="02020603050405020304" pitchFamily="18" charset="0"/>
                        </a:rPr>
                        <a:t>ЖООК/ ВК/ </a:t>
                      </a:r>
                      <a:r>
                        <a:rPr lang="en-US" sz="400" b="0" i="0" u="none" strike="noStrike">
                          <a:solidFill>
                            <a:srgbClr val="000000"/>
                          </a:solidFill>
                          <a:effectLst/>
                          <a:latin typeface="Times New Roman" panose="02020603050405020304" pitchFamily="18" charset="0"/>
                        </a:rPr>
                        <a:t>U</a:t>
                      </a:r>
                      <a:r>
                        <a:rPr lang="ru-RU" sz="400" b="0" i="0" u="none" strike="noStrike">
                          <a:solidFill>
                            <a:srgbClr val="000000"/>
                          </a:solidFill>
                          <a:effectLst/>
                          <a:latin typeface="Times New Roman" panose="02020603050405020304" pitchFamily="18" charset="0"/>
                        </a:rPr>
                        <a:t>С</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fontAlgn="ctr"/>
                      <a:r>
                        <a:rPr lang="en-US" sz="400" b="0" i="0" u="none" strike="noStrike">
                          <a:solidFill>
                            <a:srgbClr val="000000"/>
                          </a:solidFill>
                          <a:effectLst/>
                          <a:latin typeface="Times New Roman" panose="02020603050405020304" pitchFamily="18" charset="0"/>
                        </a:rPr>
                        <a:t>ShT/ Iya/ FL  5202                                                                                     </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l" fontAlgn="ctr"/>
                      <a:endParaRPr lang="en-US" sz="400" b="0" i="0" u="none" strike="noStrike">
                        <a:solidFill>
                          <a:srgbClr val="000000"/>
                        </a:solidFill>
                        <a:effectLst/>
                        <a:latin typeface="Times New Roman" panose="02020603050405020304" pitchFamily="18" charset="0"/>
                      </a:endParaRP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fontAlgn="t"/>
                      <a:r>
                        <a:rPr lang="ru-RU" sz="800" b="0" i="0" u="none" strike="noStrike">
                          <a:solidFill>
                            <a:srgbClr val="000000"/>
                          </a:solidFill>
                          <a:effectLst/>
                          <a:latin typeface="Times New Roman" panose="02020603050405020304" pitchFamily="18" charset="0"/>
                        </a:rPr>
                        <a:t>Шетел тілі (кәсіби)/Иностранный язык (профессиональный)/ </a:t>
                      </a:r>
                      <a:r>
                        <a:rPr lang="en-US" sz="800" b="0" i="0" u="none" strike="noStrike">
                          <a:solidFill>
                            <a:srgbClr val="000000"/>
                          </a:solidFill>
                          <a:effectLst/>
                          <a:latin typeface="Times New Roman" panose="02020603050405020304" pitchFamily="18" charset="0"/>
                        </a:rPr>
                        <a:t>Foreign language (professional)</a:t>
                      </a:r>
                    </a:p>
                  </a:txBody>
                  <a:tcPr marL="2368" marR="2368" marT="236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l" fontAlgn="t"/>
                      <a:endParaRPr lang="en-US" sz="800" b="0" i="0" u="none" strike="noStrike">
                        <a:solidFill>
                          <a:srgbClr val="000000"/>
                        </a:solidFill>
                        <a:effectLst/>
                        <a:latin typeface="Times New Roman" panose="02020603050405020304" pitchFamily="18" charset="0"/>
                      </a:endParaRPr>
                    </a:p>
                  </a:txBody>
                  <a:tcPr marL="2368" marR="2368" marT="236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800" b="0" i="0" u="none" strike="noStrike">
                          <a:solidFill>
                            <a:srgbClr val="000000"/>
                          </a:solidFill>
                          <a:effectLst/>
                          <a:latin typeface="Times New Roman" panose="02020603050405020304" pitchFamily="18" charset="0"/>
                        </a:rPr>
                        <a:t>4</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effectLst/>
                          <a:latin typeface="Times New Roman" panose="02020603050405020304" pitchFamily="18" charset="0"/>
                        </a:rPr>
                        <a:t>120</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800" b="0" i="0" u="none" strike="noStrike">
                          <a:solidFill>
                            <a:srgbClr val="000000"/>
                          </a:solidFill>
                          <a:effectLst/>
                          <a:latin typeface="Times New Roman" panose="02020603050405020304" pitchFamily="18" charset="0"/>
                        </a:rPr>
                        <a:t>45</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fontAlgn="ctr"/>
                      <a:r>
                        <a:rPr lang="ru-RU" sz="800" b="0" i="0" u="none" strike="noStrike" dirty="0">
                          <a:solidFill>
                            <a:srgbClr val="000000"/>
                          </a:solidFill>
                          <a:effectLst/>
                          <a:latin typeface="Times New Roman" panose="02020603050405020304" pitchFamily="18" charset="0"/>
                        </a:rPr>
                        <a:t> </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ru-RU" sz="800" b="0" i="0" u="none" strike="noStrike" dirty="0">
                        <a:solidFill>
                          <a:srgbClr val="000000"/>
                        </a:solidFill>
                        <a:effectLst/>
                        <a:latin typeface="Times New Roman" panose="02020603050405020304" pitchFamily="18" charset="0"/>
                      </a:endParaRP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800" b="0" i="0" u="none" strike="noStrike">
                          <a:solidFill>
                            <a:srgbClr val="000000"/>
                          </a:solidFill>
                          <a:effectLst/>
                          <a:latin typeface="Times New Roman" panose="02020603050405020304" pitchFamily="18" charset="0"/>
                        </a:rPr>
                        <a:t>45</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800" b="0" i="0" u="none" strike="noStrike">
                          <a:solidFill>
                            <a:srgbClr val="000000"/>
                          </a:solidFill>
                          <a:effectLst/>
                          <a:latin typeface="Times New Roman" panose="02020603050405020304" pitchFamily="18" charset="0"/>
                        </a:rPr>
                        <a:t> </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800" b="0" i="0" u="none" strike="noStrike">
                          <a:solidFill>
                            <a:srgbClr val="000000"/>
                          </a:solidFill>
                          <a:effectLst/>
                          <a:latin typeface="Times New Roman" panose="02020603050405020304" pitchFamily="18" charset="0"/>
                        </a:rPr>
                        <a:t> </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800" b="0" i="0" u="none" strike="noStrike">
                          <a:solidFill>
                            <a:srgbClr val="000000"/>
                          </a:solidFill>
                          <a:effectLst/>
                          <a:latin typeface="Times New Roman" panose="02020603050405020304" pitchFamily="18" charset="0"/>
                        </a:rPr>
                        <a:t>75</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800" b="0" i="0" u="none" strike="noStrike">
                          <a:solidFill>
                            <a:srgbClr val="000000"/>
                          </a:solidFill>
                          <a:effectLst/>
                          <a:latin typeface="Times New Roman" panose="02020603050405020304" pitchFamily="18" charset="0"/>
                        </a:rPr>
                        <a:t>4</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effectLst/>
                          <a:latin typeface="Times New Roman" panose="02020603050405020304" pitchFamily="18" charset="0"/>
                        </a:rPr>
                        <a:t> </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effectLst/>
                          <a:latin typeface="Times New Roman" panose="02020603050405020304" pitchFamily="18" charset="0"/>
                        </a:rPr>
                        <a:t> </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effectLst/>
                          <a:latin typeface="Times New Roman" panose="02020603050405020304" pitchFamily="18" charset="0"/>
                        </a:rPr>
                        <a:t> </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algn="ctr" fontAlgn="ctr"/>
                      <a:r>
                        <a:rPr lang="ru-RU" sz="800" b="0" i="0" u="none" strike="noStrike">
                          <a:solidFill>
                            <a:srgbClr val="000000"/>
                          </a:solidFill>
                          <a:effectLst/>
                          <a:latin typeface="Times New Roman" panose="02020603050405020304" pitchFamily="18" charset="0"/>
                        </a:rPr>
                        <a:t>Практикалық шетел тілі/                      Практический иностранный язык/                Practical Foreign Language</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l" fontAlgn="b"/>
                      <a:endParaRPr lang="ru-RU" sz="800" b="0" i="0" u="none" strike="noStrike">
                        <a:solidFill>
                          <a:srgbClr val="000000"/>
                        </a:solidFill>
                        <a:effectLst/>
                        <a:latin typeface="Times New Roman" panose="02020603050405020304" pitchFamily="18" charset="0"/>
                      </a:endParaRPr>
                    </a:p>
                  </a:txBody>
                  <a:tcPr marL="2368" marR="2368" marT="2368"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ru-RU" sz="800" b="0" i="0" u="none" strike="noStrike">
                        <a:solidFill>
                          <a:srgbClr val="000000"/>
                        </a:solidFill>
                        <a:effectLst/>
                        <a:latin typeface="Times New Roman" panose="02020603050405020304" pitchFamily="18" charset="0"/>
                      </a:endParaRPr>
                    </a:p>
                  </a:txBody>
                  <a:tcPr marL="2368" marR="2368" marT="2368"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ru-RU" sz="800" b="0" i="0" u="none" strike="noStrike">
                        <a:solidFill>
                          <a:srgbClr val="000000"/>
                        </a:solidFill>
                        <a:effectLst/>
                        <a:latin typeface="Times New Roman" panose="02020603050405020304" pitchFamily="18" charset="0"/>
                      </a:endParaRPr>
                    </a:p>
                  </a:txBody>
                  <a:tcPr marL="2368" marR="2368" marT="2368" marB="0" anchor="b">
                    <a:lnL>
                      <a:noFill/>
                    </a:lnL>
                    <a:lnR>
                      <a:noFill/>
                    </a:lnR>
                    <a:lnT>
                      <a:noFill/>
                    </a:lnT>
                    <a:lnB>
                      <a:noFill/>
                    </a:lnB>
                  </a:tcPr>
                </a:tc>
                <a:extLst>
                  <a:ext uri="{0D108BD9-81ED-4DB2-BD59-A6C34878D82A}">
                    <a16:rowId xmlns:a16="http://schemas.microsoft.com/office/drawing/2014/main" xmlns="" val="1020430681"/>
                  </a:ext>
                </a:extLst>
              </a:tr>
              <a:tr h="382293">
                <a:tc>
                  <a:txBody>
                    <a:bodyPr/>
                    <a:lstStyle/>
                    <a:p>
                      <a:pPr algn="ctr" fontAlgn="ctr"/>
                      <a:r>
                        <a:rPr lang="ru-RU" sz="400" b="0" i="0" u="none" strike="noStrike">
                          <a:solidFill>
                            <a:srgbClr val="000000"/>
                          </a:solidFill>
                          <a:effectLst/>
                          <a:latin typeface="Times New Roman" panose="02020603050405020304" pitchFamily="18" charset="0"/>
                        </a:rPr>
                        <a:t>ЖООК/ ВК/ </a:t>
                      </a:r>
                      <a:r>
                        <a:rPr lang="en-US" sz="400" b="0" i="0" u="none" strike="noStrike">
                          <a:solidFill>
                            <a:srgbClr val="000000"/>
                          </a:solidFill>
                          <a:effectLst/>
                          <a:latin typeface="Times New Roman" panose="02020603050405020304" pitchFamily="18" charset="0"/>
                        </a:rPr>
                        <a:t>U</a:t>
                      </a:r>
                      <a:r>
                        <a:rPr lang="ru-RU" sz="400" b="0" i="0" u="none" strike="noStrike">
                          <a:solidFill>
                            <a:srgbClr val="000000"/>
                          </a:solidFill>
                          <a:effectLst/>
                          <a:latin typeface="Times New Roman" panose="02020603050405020304" pitchFamily="18" charset="0"/>
                        </a:rPr>
                        <a:t>С</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fontAlgn="ctr"/>
                      <a:r>
                        <a:rPr lang="en-US" sz="400" b="0" i="0" u="none" strike="noStrike">
                          <a:solidFill>
                            <a:srgbClr val="000000"/>
                          </a:solidFill>
                          <a:effectLst/>
                          <a:latin typeface="Times New Roman" panose="02020603050405020304" pitchFamily="18" charset="0"/>
                        </a:rPr>
                        <a:t>ZhMP/ PVSh/ HShP 5203                          </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l" fontAlgn="ctr"/>
                      <a:endParaRPr lang="en-US" sz="400" b="0" i="0" u="none" strike="noStrike">
                        <a:solidFill>
                          <a:srgbClr val="000000"/>
                        </a:solidFill>
                        <a:effectLst/>
                        <a:latin typeface="Times New Roman" panose="02020603050405020304" pitchFamily="18" charset="0"/>
                      </a:endParaRP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fontAlgn="ctr"/>
                      <a:r>
                        <a:rPr lang="ru-RU" sz="800" b="0" i="0" u="none" strike="noStrike">
                          <a:solidFill>
                            <a:srgbClr val="000000"/>
                          </a:solidFill>
                          <a:effectLst/>
                          <a:latin typeface="Times New Roman" panose="02020603050405020304" pitchFamily="18" charset="0"/>
                        </a:rPr>
                        <a:t>Жоғары мектеп педагогикасы /Педагогика высшей школы/  </a:t>
                      </a:r>
                      <a:r>
                        <a:rPr lang="en-US" sz="800" b="0" i="0" u="none" strike="noStrike">
                          <a:solidFill>
                            <a:srgbClr val="000000"/>
                          </a:solidFill>
                          <a:effectLst/>
                          <a:latin typeface="Times New Roman" panose="02020603050405020304" pitchFamily="18" charset="0"/>
                        </a:rPr>
                        <a:t>Higher School Pedagogy</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l" fontAlgn="ctr"/>
                      <a:endParaRPr lang="en-US" sz="800" b="0" i="0" u="none" strike="noStrike">
                        <a:solidFill>
                          <a:srgbClr val="000000"/>
                        </a:solidFill>
                        <a:effectLst/>
                        <a:latin typeface="Times New Roman" panose="02020603050405020304" pitchFamily="18" charset="0"/>
                      </a:endParaRP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800" b="0" i="0" u="none" strike="noStrike">
                          <a:solidFill>
                            <a:srgbClr val="000000"/>
                          </a:solidFill>
                          <a:effectLst/>
                          <a:latin typeface="Times New Roman" panose="02020603050405020304" pitchFamily="18" charset="0"/>
                        </a:rPr>
                        <a:t>4</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effectLst/>
                          <a:latin typeface="Times New Roman" panose="02020603050405020304" pitchFamily="18" charset="0"/>
                        </a:rPr>
                        <a:t>120</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800" b="0" i="0" u="none" strike="noStrike">
                          <a:solidFill>
                            <a:srgbClr val="000000"/>
                          </a:solidFill>
                          <a:effectLst/>
                          <a:latin typeface="Times New Roman" panose="02020603050405020304" pitchFamily="18" charset="0"/>
                        </a:rPr>
                        <a:t>45</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fontAlgn="ctr"/>
                      <a:r>
                        <a:rPr lang="ru-RU" sz="800" b="0" i="0" u="none" strike="noStrike">
                          <a:solidFill>
                            <a:srgbClr val="000000"/>
                          </a:solidFill>
                          <a:effectLst/>
                          <a:latin typeface="Times New Roman" panose="02020603050405020304" pitchFamily="18" charset="0"/>
                        </a:rPr>
                        <a:t>30</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ru-RU" sz="800" b="0" i="0" u="none" strike="noStrike">
                        <a:solidFill>
                          <a:srgbClr val="000000"/>
                        </a:solidFill>
                        <a:effectLst/>
                        <a:latin typeface="Times New Roman" panose="02020603050405020304" pitchFamily="18" charset="0"/>
                      </a:endParaRP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800" b="0" i="0" u="none" strike="noStrike">
                          <a:solidFill>
                            <a:srgbClr val="000000"/>
                          </a:solidFill>
                          <a:effectLst/>
                          <a:latin typeface="Times New Roman" panose="02020603050405020304" pitchFamily="18" charset="0"/>
                        </a:rPr>
                        <a:t>15</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800" b="0" i="0" u="none" strike="noStrike">
                          <a:solidFill>
                            <a:srgbClr val="000000"/>
                          </a:solidFill>
                          <a:effectLst/>
                          <a:latin typeface="Times New Roman" panose="02020603050405020304" pitchFamily="18" charset="0"/>
                        </a:rPr>
                        <a:t> </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800" b="0" i="0" u="none" strike="noStrike">
                          <a:solidFill>
                            <a:srgbClr val="000000"/>
                          </a:solidFill>
                          <a:effectLst/>
                          <a:latin typeface="Times New Roman" panose="02020603050405020304" pitchFamily="18" charset="0"/>
                        </a:rPr>
                        <a:t> </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800" b="0" i="0" u="none" strike="noStrike">
                          <a:solidFill>
                            <a:srgbClr val="000000"/>
                          </a:solidFill>
                          <a:effectLst/>
                          <a:latin typeface="Times New Roman" panose="02020603050405020304" pitchFamily="18" charset="0"/>
                        </a:rPr>
                        <a:t>75</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800" b="0" i="0" u="none" strike="noStrike">
                          <a:solidFill>
                            <a:srgbClr val="000000"/>
                          </a:solidFill>
                          <a:effectLst/>
                          <a:latin typeface="Times New Roman" panose="02020603050405020304" pitchFamily="18" charset="0"/>
                        </a:rPr>
                        <a:t> </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effectLst/>
                          <a:latin typeface="Times New Roman" panose="02020603050405020304" pitchFamily="18" charset="0"/>
                        </a:rPr>
                        <a:t>4</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effectLst/>
                          <a:latin typeface="Times New Roman" panose="02020603050405020304" pitchFamily="18" charset="0"/>
                        </a:rPr>
                        <a:t> </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effectLst/>
                          <a:latin typeface="Times New Roman" panose="02020603050405020304" pitchFamily="18" charset="0"/>
                        </a:rPr>
                        <a:t> </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algn="ctr" fontAlgn="ctr"/>
                      <a:r>
                        <a:rPr lang="ru-RU" sz="800" b="0" i="0" u="none" strike="noStrike">
                          <a:solidFill>
                            <a:srgbClr val="000000"/>
                          </a:solidFill>
                          <a:effectLst/>
                          <a:latin typeface="Times New Roman" panose="02020603050405020304" pitchFamily="18" charset="0"/>
                        </a:rPr>
                        <a:t>Жалпы педагогика/                                              Общая педагогика/                                            </a:t>
                      </a:r>
                      <a:r>
                        <a:rPr lang="en-US" sz="800" b="0" i="0" u="none" strike="noStrike">
                          <a:solidFill>
                            <a:srgbClr val="000000"/>
                          </a:solidFill>
                          <a:effectLst/>
                          <a:latin typeface="Times New Roman" panose="02020603050405020304" pitchFamily="18" charset="0"/>
                        </a:rPr>
                        <a:t>General Pedagogy</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l" fontAlgn="b"/>
                      <a:endParaRPr lang="ru-RU" sz="800" b="0" i="0" u="none" strike="noStrike">
                        <a:solidFill>
                          <a:srgbClr val="000000"/>
                        </a:solidFill>
                        <a:effectLst/>
                        <a:latin typeface="Times New Roman" panose="02020603050405020304" pitchFamily="18" charset="0"/>
                      </a:endParaRPr>
                    </a:p>
                  </a:txBody>
                  <a:tcPr marL="2368" marR="2368" marT="2368"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ru-RU" sz="800" b="0" i="0" u="none" strike="noStrike">
                        <a:solidFill>
                          <a:srgbClr val="000000"/>
                        </a:solidFill>
                        <a:effectLst/>
                        <a:latin typeface="Times New Roman" panose="02020603050405020304" pitchFamily="18" charset="0"/>
                      </a:endParaRPr>
                    </a:p>
                  </a:txBody>
                  <a:tcPr marL="2368" marR="2368" marT="2368"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ru-RU" sz="800" b="0" i="0" u="none" strike="noStrike">
                        <a:solidFill>
                          <a:srgbClr val="000000"/>
                        </a:solidFill>
                        <a:effectLst/>
                        <a:latin typeface="Times New Roman" panose="02020603050405020304" pitchFamily="18" charset="0"/>
                      </a:endParaRPr>
                    </a:p>
                  </a:txBody>
                  <a:tcPr marL="2368" marR="2368" marT="2368" marB="0" anchor="b">
                    <a:lnL>
                      <a:noFill/>
                    </a:lnL>
                    <a:lnR>
                      <a:noFill/>
                    </a:lnR>
                    <a:lnT>
                      <a:noFill/>
                    </a:lnT>
                    <a:lnB>
                      <a:noFill/>
                    </a:lnB>
                  </a:tcPr>
                </a:tc>
                <a:extLst>
                  <a:ext uri="{0D108BD9-81ED-4DB2-BD59-A6C34878D82A}">
                    <a16:rowId xmlns:a16="http://schemas.microsoft.com/office/drawing/2014/main" xmlns="" val="2030073294"/>
                  </a:ext>
                </a:extLst>
              </a:tr>
              <a:tr h="508904">
                <a:tc>
                  <a:txBody>
                    <a:bodyPr/>
                    <a:lstStyle/>
                    <a:p>
                      <a:pPr algn="ctr" fontAlgn="ctr"/>
                      <a:r>
                        <a:rPr lang="ru-RU" sz="400" b="0" i="0" u="none" strike="noStrike">
                          <a:solidFill>
                            <a:srgbClr val="000000"/>
                          </a:solidFill>
                          <a:effectLst/>
                          <a:latin typeface="Times New Roman" panose="02020603050405020304" pitchFamily="18" charset="0"/>
                        </a:rPr>
                        <a:t>ЖООК/ ВК/ </a:t>
                      </a:r>
                      <a:r>
                        <a:rPr lang="en-US" sz="400" b="0" i="0" u="none" strike="noStrike">
                          <a:solidFill>
                            <a:srgbClr val="000000"/>
                          </a:solidFill>
                          <a:effectLst/>
                          <a:latin typeface="Times New Roman" panose="02020603050405020304" pitchFamily="18" charset="0"/>
                        </a:rPr>
                        <a:t>U</a:t>
                      </a:r>
                      <a:r>
                        <a:rPr lang="ru-RU" sz="400" b="0" i="0" u="none" strike="noStrike">
                          <a:solidFill>
                            <a:srgbClr val="000000"/>
                          </a:solidFill>
                          <a:effectLst/>
                          <a:latin typeface="Times New Roman" panose="02020603050405020304" pitchFamily="18" charset="0"/>
                        </a:rPr>
                        <a:t>С</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fontAlgn="ctr"/>
                      <a:r>
                        <a:rPr lang="en-US" sz="400" b="0" i="0" u="none" strike="noStrike">
                          <a:solidFill>
                            <a:srgbClr val="000000"/>
                          </a:solidFill>
                          <a:effectLst/>
                          <a:latin typeface="Times New Roman" panose="02020603050405020304" pitchFamily="18" charset="0"/>
                        </a:rPr>
                        <a:t>BP/ PU/ PM    5204                                                                                 </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l" fontAlgn="ctr"/>
                      <a:endParaRPr lang="en-US" sz="400" b="0" i="0" u="none" strike="noStrike">
                        <a:solidFill>
                          <a:srgbClr val="000000"/>
                        </a:solidFill>
                        <a:effectLst/>
                        <a:latin typeface="Times New Roman" panose="02020603050405020304" pitchFamily="18" charset="0"/>
                      </a:endParaRP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fontAlgn="t"/>
                      <a:r>
                        <a:rPr lang="ru-RU" sz="800" b="0" i="0" u="none" strike="noStrike">
                          <a:solidFill>
                            <a:srgbClr val="000000"/>
                          </a:solidFill>
                          <a:effectLst/>
                          <a:latin typeface="Times New Roman" panose="02020603050405020304" pitchFamily="18" charset="0"/>
                        </a:rPr>
                        <a:t>Басқару психологиясы/Психология управления/Psychology of management</a:t>
                      </a:r>
                    </a:p>
                  </a:txBody>
                  <a:tcPr marL="2368" marR="2368" marT="236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l" fontAlgn="t"/>
                      <a:endParaRPr lang="ru-RU" sz="800" b="0" i="0" u="none" strike="noStrike">
                        <a:solidFill>
                          <a:srgbClr val="000000"/>
                        </a:solidFill>
                        <a:effectLst/>
                        <a:latin typeface="Times New Roman" panose="02020603050405020304" pitchFamily="18" charset="0"/>
                      </a:endParaRPr>
                    </a:p>
                  </a:txBody>
                  <a:tcPr marL="2368" marR="2368" marT="236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800" b="0" i="0" u="none" strike="noStrike">
                          <a:solidFill>
                            <a:srgbClr val="000000"/>
                          </a:solidFill>
                          <a:effectLst/>
                          <a:latin typeface="Times New Roman" panose="02020603050405020304" pitchFamily="18" charset="0"/>
                        </a:rPr>
                        <a:t>4</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effectLst/>
                          <a:latin typeface="Times New Roman" panose="02020603050405020304" pitchFamily="18" charset="0"/>
                        </a:rPr>
                        <a:t>120</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800" b="0" i="0" u="none" strike="noStrike">
                          <a:solidFill>
                            <a:srgbClr val="000000"/>
                          </a:solidFill>
                          <a:effectLst/>
                          <a:latin typeface="Times New Roman" panose="02020603050405020304" pitchFamily="18" charset="0"/>
                        </a:rPr>
                        <a:t>45</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fontAlgn="ctr"/>
                      <a:r>
                        <a:rPr lang="ru-RU" sz="800" b="0" i="0" u="none" strike="noStrike" dirty="0">
                          <a:solidFill>
                            <a:srgbClr val="000000"/>
                          </a:solidFill>
                          <a:effectLst/>
                          <a:latin typeface="Times New Roman" panose="02020603050405020304" pitchFamily="18" charset="0"/>
                        </a:rPr>
                        <a:t>30</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ru-RU" sz="800" b="0" i="0" u="none" strike="noStrike" dirty="0">
                        <a:solidFill>
                          <a:srgbClr val="000000"/>
                        </a:solidFill>
                        <a:effectLst/>
                        <a:latin typeface="Times New Roman" panose="02020603050405020304" pitchFamily="18" charset="0"/>
                      </a:endParaRP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800" b="0" i="0" u="none" strike="noStrike">
                          <a:solidFill>
                            <a:srgbClr val="000000"/>
                          </a:solidFill>
                          <a:effectLst/>
                          <a:latin typeface="Times New Roman" panose="02020603050405020304" pitchFamily="18" charset="0"/>
                        </a:rPr>
                        <a:t>15</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800" b="0" i="0" u="none" strike="noStrike">
                          <a:solidFill>
                            <a:srgbClr val="000000"/>
                          </a:solidFill>
                          <a:effectLst/>
                          <a:latin typeface="Times New Roman" panose="02020603050405020304" pitchFamily="18" charset="0"/>
                        </a:rPr>
                        <a:t> </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800" b="0" i="0" u="none" strike="noStrike">
                          <a:solidFill>
                            <a:srgbClr val="000000"/>
                          </a:solidFill>
                          <a:effectLst/>
                          <a:latin typeface="Times New Roman" panose="02020603050405020304" pitchFamily="18" charset="0"/>
                        </a:rPr>
                        <a:t> </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800" b="0" i="0" u="none" strike="noStrike">
                          <a:solidFill>
                            <a:srgbClr val="000000"/>
                          </a:solidFill>
                          <a:effectLst/>
                          <a:latin typeface="Times New Roman" panose="02020603050405020304" pitchFamily="18" charset="0"/>
                        </a:rPr>
                        <a:t>75</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800" b="0" i="0" u="none" strike="noStrike">
                          <a:solidFill>
                            <a:srgbClr val="000000"/>
                          </a:solidFill>
                          <a:effectLst/>
                          <a:latin typeface="Times New Roman" panose="02020603050405020304" pitchFamily="18" charset="0"/>
                        </a:rPr>
                        <a:t> </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effectLst/>
                          <a:latin typeface="Times New Roman" panose="02020603050405020304" pitchFamily="18" charset="0"/>
                        </a:rPr>
                        <a:t>4</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effectLst/>
                          <a:latin typeface="Times New Roman" panose="02020603050405020304" pitchFamily="18" charset="0"/>
                        </a:rPr>
                        <a:t> </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effectLst/>
                          <a:latin typeface="Times New Roman" panose="02020603050405020304" pitchFamily="18" charset="0"/>
                        </a:rPr>
                        <a:t> </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algn="ctr" fontAlgn="ctr"/>
                      <a:r>
                        <a:rPr lang="ru-RU" sz="800" b="0" i="0" u="none" strike="noStrike">
                          <a:solidFill>
                            <a:srgbClr val="000000"/>
                          </a:solidFill>
                          <a:effectLst/>
                          <a:latin typeface="Times New Roman" panose="02020603050405020304" pitchFamily="18" charset="0"/>
                        </a:rPr>
                        <a:t>Теориялық және практикалық психология/ Теоретическая и практическая психология/Theoretical and Practical psychology</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l" fontAlgn="b"/>
                      <a:endParaRPr lang="ru-RU" sz="800" b="0" i="0" u="none" strike="noStrike">
                        <a:solidFill>
                          <a:srgbClr val="000000"/>
                        </a:solidFill>
                        <a:effectLst/>
                        <a:latin typeface="Times New Roman" panose="02020603050405020304" pitchFamily="18" charset="0"/>
                      </a:endParaRPr>
                    </a:p>
                  </a:txBody>
                  <a:tcPr marL="2368" marR="2368" marT="2368"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ru-RU" sz="800" b="0" i="0" u="none" strike="noStrike">
                        <a:solidFill>
                          <a:srgbClr val="000000"/>
                        </a:solidFill>
                        <a:effectLst/>
                        <a:latin typeface="Times New Roman" panose="02020603050405020304" pitchFamily="18" charset="0"/>
                      </a:endParaRPr>
                    </a:p>
                  </a:txBody>
                  <a:tcPr marL="2368" marR="2368" marT="2368"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ru-RU" sz="800" b="0" i="0" u="none" strike="noStrike">
                        <a:solidFill>
                          <a:srgbClr val="000000"/>
                        </a:solidFill>
                        <a:effectLst/>
                        <a:latin typeface="Times New Roman" panose="02020603050405020304" pitchFamily="18" charset="0"/>
                      </a:endParaRPr>
                    </a:p>
                  </a:txBody>
                  <a:tcPr marL="2368" marR="2368" marT="2368" marB="0" anchor="b">
                    <a:lnL>
                      <a:noFill/>
                    </a:lnL>
                    <a:lnR>
                      <a:noFill/>
                    </a:lnR>
                    <a:lnT>
                      <a:noFill/>
                    </a:lnT>
                    <a:lnB>
                      <a:noFill/>
                    </a:lnB>
                  </a:tcPr>
                </a:tc>
                <a:extLst>
                  <a:ext uri="{0D108BD9-81ED-4DB2-BD59-A6C34878D82A}">
                    <a16:rowId xmlns:a16="http://schemas.microsoft.com/office/drawing/2014/main" xmlns="" val="540676722"/>
                  </a:ext>
                </a:extLst>
              </a:tr>
              <a:tr h="382293">
                <a:tc>
                  <a:txBody>
                    <a:bodyPr/>
                    <a:lstStyle/>
                    <a:p>
                      <a:pPr algn="ctr" fontAlgn="ctr"/>
                      <a:r>
                        <a:rPr lang="ru-RU" sz="400" b="0" i="0" u="none" strike="noStrike">
                          <a:solidFill>
                            <a:srgbClr val="000000"/>
                          </a:solidFill>
                          <a:effectLst/>
                          <a:latin typeface="Times New Roman" panose="02020603050405020304" pitchFamily="18" charset="0"/>
                        </a:rPr>
                        <a:t>ЖООК/ ВК/ </a:t>
                      </a:r>
                      <a:r>
                        <a:rPr lang="en-US" sz="400" b="0" i="0" u="none" strike="noStrike">
                          <a:solidFill>
                            <a:srgbClr val="000000"/>
                          </a:solidFill>
                          <a:effectLst/>
                          <a:latin typeface="Times New Roman" panose="02020603050405020304" pitchFamily="18" charset="0"/>
                        </a:rPr>
                        <a:t>U</a:t>
                      </a:r>
                      <a:r>
                        <a:rPr lang="ru-RU" sz="400" b="0" i="0" u="none" strike="noStrike">
                          <a:solidFill>
                            <a:srgbClr val="000000"/>
                          </a:solidFill>
                          <a:effectLst/>
                          <a:latin typeface="Times New Roman" panose="02020603050405020304" pitchFamily="18" charset="0"/>
                        </a:rPr>
                        <a:t>С</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fontAlgn="ctr"/>
                      <a:r>
                        <a:rPr lang="ru-RU" sz="400" b="0" i="0" u="none" strike="noStrike">
                          <a:solidFill>
                            <a:srgbClr val="000000"/>
                          </a:solidFill>
                          <a:effectLst/>
                          <a:latin typeface="Times New Roman" panose="02020603050405020304" pitchFamily="18" charset="0"/>
                        </a:rPr>
                        <a:t>РР/РР/ТР </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l" fontAlgn="ctr"/>
                      <a:endParaRPr lang="ru-RU" sz="400" b="0" i="0" u="none" strike="noStrike">
                        <a:solidFill>
                          <a:srgbClr val="000000"/>
                        </a:solidFill>
                        <a:effectLst/>
                        <a:latin typeface="Times New Roman" panose="02020603050405020304" pitchFamily="18" charset="0"/>
                      </a:endParaRP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fontAlgn="ctr"/>
                      <a:r>
                        <a:rPr lang="ru-RU" sz="800" b="0" i="0" u="none" strike="noStrike">
                          <a:solidFill>
                            <a:srgbClr val="000000"/>
                          </a:solidFill>
                          <a:effectLst/>
                          <a:latin typeface="Times New Roman" panose="02020603050405020304" pitchFamily="18" charset="0"/>
                        </a:rPr>
                        <a:t>Педагогикалық практика/Педагогическая практика/</a:t>
                      </a:r>
                      <a:r>
                        <a:rPr lang="en-US" sz="800" b="0" i="0" u="none" strike="noStrike">
                          <a:solidFill>
                            <a:srgbClr val="000000"/>
                          </a:solidFill>
                          <a:effectLst/>
                          <a:latin typeface="Times New Roman" panose="02020603050405020304" pitchFamily="18" charset="0"/>
                        </a:rPr>
                        <a:t>Teaching practice</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l" fontAlgn="ctr"/>
                      <a:endParaRPr lang="en-US" sz="800" b="0" i="0" u="none" strike="noStrike">
                        <a:solidFill>
                          <a:srgbClr val="000000"/>
                        </a:solidFill>
                        <a:effectLst/>
                        <a:latin typeface="Times New Roman" panose="02020603050405020304" pitchFamily="18" charset="0"/>
                      </a:endParaRP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800" b="0" i="0" u="none" strike="noStrike">
                          <a:solidFill>
                            <a:srgbClr val="000000"/>
                          </a:solidFill>
                          <a:effectLst/>
                          <a:latin typeface="Times New Roman" panose="02020603050405020304" pitchFamily="18" charset="0"/>
                        </a:rPr>
                        <a:t>4</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effectLst/>
                          <a:latin typeface="Times New Roman" panose="02020603050405020304" pitchFamily="18" charset="0"/>
                        </a:rPr>
                        <a:t>120</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800" b="0" i="0" u="none" strike="noStrike">
                          <a:solidFill>
                            <a:srgbClr val="000000"/>
                          </a:solidFill>
                          <a:effectLst/>
                          <a:latin typeface="Times New Roman" panose="02020603050405020304" pitchFamily="18" charset="0"/>
                        </a:rPr>
                        <a:t> </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fontAlgn="ctr"/>
                      <a:r>
                        <a:rPr lang="ru-RU" sz="800" b="0" i="0" u="none" strike="noStrike">
                          <a:solidFill>
                            <a:srgbClr val="000000"/>
                          </a:solidFill>
                          <a:effectLst/>
                          <a:latin typeface="Times New Roman" panose="02020603050405020304" pitchFamily="18" charset="0"/>
                        </a:rPr>
                        <a:t> </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ru-RU" sz="800" b="0" i="0" u="none" strike="noStrike">
                        <a:solidFill>
                          <a:srgbClr val="000000"/>
                        </a:solidFill>
                        <a:effectLst/>
                        <a:latin typeface="Times New Roman" panose="02020603050405020304" pitchFamily="18" charset="0"/>
                      </a:endParaRP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800" b="0" i="0" u="none" strike="noStrike">
                          <a:solidFill>
                            <a:srgbClr val="000000"/>
                          </a:solidFill>
                          <a:effectLst/>
                          <a:latin typeface="Times New Roman" panose="02020603050405020304" pitchFamily="18" charset="0"/>
                        </a:rPr>
                        <a:t>120</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800" b="0" i="0" u="none" strike="noStrike">
                          <a:solidFill>
                            <a:srgbClr val="000000"/>
                          </a:solidFill>
                          <a:effectLst/>
                          <a:latin typeface="Times New Roman" panose="02020603050405020304" pitchFamily="18" charset="0"/>
                        </a:rPr>
                        <a:t> </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800" b="0" i="0" u="none" strike="noStrike">
                          <a:solidFill>
                            <a:srgbClr val="000000"/>
                          </a:solidFill>
                          <a:effectLst/>
                          <a:latin typeface="Times New Roman" panose="02020603050405020304" pitchFamily="18" charset="0"/>
                        </a:rPr>
                        <a:t> </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800" b="0" i="0" u="none" strike="noStrike">
                          <a:solidFill>
                            <a:srgbClr val="000000"/>
                          </a:solidFill>
                          <a:effectLst/>
                          <a:latin typeface="Times New Roman" panose="02020603050405020304" pitchFamily="18" charset="0"/>
                        </a:rPr>
                        <a:t> </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800" b="0" i="0" u="none" strike="noStrike">
                          <a:solidFill>
                            <a:srgbClr val="000000"/>
                          </a:solidFill>
                          <a:effectLst/>
                          <a:latin typeface="Times New Roman" panose="02020603050405020304" pitchFamily="18" charset="0"/>
                        </a:rPr>
                        <a:t> </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effectLst/>
                          <a:latin typeface="Times New Roman" panose="02020603050405020304" pitchFamily="18" charset="0"/>
                        </a:rPr>
                        <a:t> </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effectLst/>
                          <a:latin typeface="Times New Roman" panose="02020603050405020304" pitchFamily="18" charset="0"/>
                        </a:rPr>
                        <a:t> </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0" i="0" u="none" strike="noStrike">
                          <a:solidFill>
                            <a:srgbClr val="000000"/>
                          </a:solidFill>
                          <a:effectLst/>
                          <a:latin typeface="Times New Roman" panose="02020603050405020304" pitchFamily="18" charset="0"/>
                        </a:rPr>
                        <a:t>4</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algn="l" fontAlgn="b"/>
                      <a:r>
                        <a:rPr lang="ru-RU" sz="800" b="0" i="0" u="none" strike="noStrike">
                          <a:solidFill>
                            <a:srgbClr val="000000"/>
                          </a:solidFill>
                          <a:effectLst/>
                          <a:latin typeface="Times New Roman" panose="02020603050405020304" pitchFamily="18" charset="0"/>
                        </a:rPr>
                        <a:t>Жалпы педагогика/                                              Общая педагогика/                                            </a:t>
                      </a:r>
                      <a:r>
                        <a:rPr lang="en-US" sz="800" b="0" i="0" u="none" strike="noStrike">
                          <a:solidFill>
                            <a:srgbClr val="000000"/>
                          </a:solidFill>
                          <a:effectLst/>
                          <a:latin typeface="Times New Roman" panose="02020603050405020304" pitchFamily="18" charset="0"/>
                        </a:rPr>
                        <a:t>General Pedagogy</a:t>
                      </a:r>
                    </a:p>
                  </a:txBody>
                  <a:tcPr marL="2368" marR="2368" marT="23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l" fontAlgn="b"/>
                      <a:endParaRPr lang="ru-RU" sz="800" b="0" i="0" u="none" strike="noStrike">
                        <a:solidFill>
                          <a:srgbClr val="000000"/>
                        </a:solidFill>
                        <a:effectLst/>
                        <a:latin typeface="Times New Roman" panose="02020603050405020304" pitchFamily="18" charset="0"/>
                      </a:endParaRPr>
                    </a:p>
                  </a:txBody>
                  <a:tcPr marL="2368" marR="2368" marT="2368"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ru-RU" sz="800" b="0" i="0" u="none" strike="noStrike">
                        <a:solidFill>
                          <a:srgbClr val="000000"/>
                        </a:solidFill>
                        <a:effectLst/>
                        <a:latin typeface="Times New Roman" panose="02020603050405020304" pitchFamily="18" charset="0"/>
                      </a:endParaRPr>
                    </a:p>
                  </a:txBody>
                  <a:tcPr marL="2368" marR="2368" marT="2368"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ru-RU" sz="800" b="0" i="0" u="none" strike="noStrike">
                        <a:solidFill>
                          <a:srgbClr val="000000"/>
                        </a:solidFill>
                        <a:effectLst/>
                        <a:latin typeface="Times New Roman" panose="02020603050405020304" pitchFamily="18" charset="0"/>
                      </a:endParaRPr>
                    </a:p>
                  </a:txBody>
                  <a:tcPr marL="2368" marR="2368" marT="2368" marB="0" anchor="b">
                    <a:lnL>
                      <a:noFill/>
                    </a:lnL>
                    <a:lnR>
                      <a:noFill/>
                    </a:lnR>
                    <a:lnT>
                      <a:noFill/>
                    </a:lnT>
                    <a:lnB>
                      <a:noFill/>
                    </a:lnB>
                  </a:tcPr>
                </a:tc>
                <a:extLst>
                  <a:ext uri="{0D108BD9-81ED-4DB2-BD59-A6C34878D82A}">
                    <a16:rowId xmlns:a16="http://schemas.microsoft.com/office/drawing/2014/main" xmlns="" val="3566164207"/>
                  </a:ext>
                </a:extLst>
              </a:tr>
              <a:tr h="508904">
                <a:tc rowSpan="2">
                  <a:txBody>
                    <a:bodyPr/>
                    <a:lstStyle/>
                    <a:p>
                      <a:pPr algn="l" fontAlgn="ctr"/>
                      <a:r>
                        <a:rPr lang="ru-RU" sz="400" b="0" i="0" u="none" strike="noStrike">
                          <a:solidFill>
                            <a:srgbClr val="000000"/>
                          </a:solidFill>
                          <a:effectLst/>
                          <a:latin typeface="Times New Roman" panose="02020603050405020304" pitchFamily="18" charset="0"/>
                        </a:rPr>
                        <a:t>ТК/ КВ/ </a:t>
                      </a:r>
                      <a:r>
                        <a:rPr lang="en-US" sz="400" b="0" i="0" u="none" strike="noStrike">
                          <a:solidFill>
                            <a:srgbClr val="000000"/>
                          </a:solidFill>
                          <a:effectLst/>
                          <a:latin typeface="Times New Roman" panose="02020603050405020304" pitchFamily="18" charset="0"/>
                        </a:rPr>
                        <a:t>OC</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fontAlgn="ctr"/>
                      <a:r>
                        <a:rPr lang="en-US" sz="400" b="0" i="0" u="none" strike="noStrike">
                          <a:solidFill>
                            <a:srgbClr val="000000"/>
                          </a:solidFill>
                          <a:effectLst/>
                          <a:latin typeface="Times New Roman" panose="02020603050405020304" pitchFamily="18" charset="0"/>
                        </a:rPr>
                        <a:t>5205  BBAUT/GNTO/GNTE</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l" fontAlgn="ctr"/>
                      <a:endParaRPr lang="en-US" sz="400" b="0" i="0" u="none" strike="noStrike">
                        <a:solidFill>
                          <a:srgbClr val="000000"/>
                        </a:solidFill>
                        <a:effectLst/>
                        <a:latin typeface="Times New Roman" panose="02020603050405020304" pitchFamily="18" charset="0"/>
                      </a:endParaRP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fontAlgn="ctr"/>
                      <a:r>
                        <a:rPr lang="ru-RU" sz="800" b="0" i="0" u="none" strike="noStrike">
                          <a:solidFill>
                            <a:srgbClr val="000000"/>
                          </a:solidFill>
                          <a:effectLst/>
                          <a:latin typeface="Times New Roman" panose="02020603050405020304" pitchFamily="18" charset="0"/>
                        </a:rPr>
                        <a:t>Білім берудегі әлемдік және ұлттық тенденциялар. Ұрпақ теориясы/Глобальные и национальные тренды в образовании. Теория поколений /</a:t>
                      </a:r>
                      <a:r>
                        <a:rPr lang="en-US" sz="800" b="0" i="0" u="none" strike="noStrike">
                          <a:solidFill>
                            <a:srgbClr val="000000"/>
                          </a:solidFill>
                          <a:effectLst/>
                          <a:latin typeface="Times New Roman" panose="02020603050405020304" pitchFamily="18" charset="0"/>
                        </a:rPr>
                        <a:t>Global and national trends in education. Generation Theory                         </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l" fontAlgn="ctr"/>
                      <a:endParaRPr lang="en-US" sz="800" b="0" i="0" u="none" strike="noStrike">
                        <a:solidFill>
                          <a:srgbClr val="000000"/>
                        </a:solidFill>
                        <a:effectLst/>
                        <a:latin typeface="Times New Roman" panose="02020603050405020304" pitchFamily="18" charset="0"/>
                      </a:endParaRP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a:txBody>
                    <a:bodyPr/>
                    <a:lstStyle/>
                    <a:p>
                      <a:pPr algn="ctr" fontAlgn="ctr"/>
                      <a:r>
                        <a:rPr lang="ru-RU" sz="800" b="0" i="0" u="none" strike="noStrike">
                          <a:solidFill>
                            <a:srgbClr val="000000"/>
                          </a:solidFill>
                          <a:effectLst/>
                          <a:latin typeface="Times New Roman" panose="02020603050405020304" pitchFamily="18" charset="0"/>
                        </a:rPr>
                        <a:t>5</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a:txBody>
                    <a:bodyPr/>
                    <a:lstStyle/>
                    <a:p>
                      <a:pPr algn="ctr" fontAlgn="ctr"/>
                      <a:r>
                        <a:rPr lang="ru-RU" sz="800" b="0" i="0" u="none" strike="noStrike">
                          <a:solidFill>
                            <a:srgbClr val="000000"/>
                          </a:solidFill>
                          <a:effectLst/>
                          <a:latin typeface="Times New Roman" panose="02020603050405020304" pitchFamily="18" charset="0"/>
                        </a:rPr>
                        <a:t>150</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ru-RU" sz="800" b="0" i="0" u="none" strike="noStrike">
                          <a:solidFill>
                            <a:srgbClr val="000000"/>
                          </a:solidFill>
                          <a:effectLst/>
                          <a:latin typeface="Times New Roman" panose="02020603050405020304" pitchFamily="18" charset="0"/>
                        </a:rPr>
                        <a:t>45</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gridSpan="2">
                  <a:txBody>
                    <a:bodyPr/>
                    <a:lstStyle/>
                    <a:p>
                      <a:pPr algn="ctr" fontAlgn="ctr"/>
                      <a:r>
                        <a:rPr lang="ru-RU" sz="800" b="0" i="0" u="none" strike="noStrike">
                          <a:solidFill>
                            <a:srgbClr val="000000"/>
                          </a:solidFill>
                          <a:effectLst/>
                          <a:latin typeface="Times New Roman" panose="02020603050405020304" pitchFamily="18" charset="0"/>
                        </a:rPr>
                        <a:t>30</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pPr algn="ctr" fontAlgn="ctr"/>
                      <a:endParaRPr lang="ru-RU" sz="800" b="0" i="0" u="none" strike="noStrike">
                        <a:solidFill>
                          <a:srgbClr val="000000"/>
                        </a:solidFill>
                        <a:effectLst/>
                        <a:latin typeface="Times New Roman" panose="02020603050405020304" pitchFamily="18" charset="0"/>
                      </a:endParaRP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ru-RU" sz="800" b="0" i="0" u="none" strike="noStrike" dirty="0">
                          <a:solidFill>
                            <a:srgbClr val="000000"/>
                          </a:solidFill>
                          <a:effectLst/>
                          <a:latin typeface="Times New Roman" panose="02020603050405020304" pitchFamily="18" charset="0"/>
                        </a:rPr>
                        <a:t>15</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ru-RU" sz="800" b="0" i="0" u="none" strike="noStrike">
                          <a:solidFill>
                            <a:srgbClr val="000000"/>
                          </a:solidFill>
                          <a:effectLst/>
                          <a:latin typeface="Times New Roman" panose="02020603050405020304" pitchFamily="18" charset="0"/>
                        </a:rPr>
                        <a:t> </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ru-RU" sz="800" b="0" i="0" u="none" strike="noStrike">
                          <a:solidFill>
                            <a:srgbClr val="000000"/>
                          </a:solidFill>
                          <a:effectLst/>
                          <a:latin typeface="Times New Roman" panose="02020603050405020304" pitchFamily="18" charset="0"/>
                        </a:rPr>
                        <a:t> </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ru-RU" sz="800" b="0" i="0" u="none" strike="noStrike">
                          <a:solidFill>
                            <a:srgbClr val="000000"/>
                          </a:solidFill>
                          <a:effectLst/>
                          <a:latin typeface="Times New Roman" panose="02020603050405020304" pitchFamily="18" charset="0"/>
                        </a:rPr>
                        <a:t>105</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ru-RU" sz="800" b="0" i="0" u="none" strike="noStrike">
                          <a:solidFill>
                            <a:srgbClr val="000000"/>
                          </a:solidFill>
                          <a:effectLst/>
                          <a:latin typeface="Times New Roman" panose="02020603050405020304" pitchFamily="18" charset="0"/>
                        </a:rPr>
                        <a:t>5</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a:txBody>
                    <a:bodyPr/>
                    <a:lstStyle/>
                    <a:p>
                      <a:pPr algn="l" fontAlgn="ctr"/>
                      <a:r>
                        <a:rPr lang="ru-RU" sz="800" b="0" i="0" u="none" strike="noStrike">
                          <a:solidFill>
                            <a:srgbClr val="000000"/>
                          </a:solidFill>
                          <a:effectLst/>
                          <a:latin typeface="Times New Roman" panose="02020603050405020304" pitchFamily="18" charset="0"/>
                        </a:rPr>
                        <a:t> </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a:txBody>
                    <a:bodyPr/>
                    <a:lstStyle/>
                    <a:p>
                      <a:pPr algn="l" fontAlgn="ctr"/>
                      <a:r>
                        <a:rPr lang="ru-RU" sz="800" b="0" i="0" u="none" strike="noStrike">
                          <a:solidFill>
                            <a:srgbClr val="000000"/>
                          </a:solidFill>
                          <a:effectLst/>
                          <a:latin typeface="Times New Roman" panose="02020603050405020304" pitchFamily="18" charset="0"/>
                        </a:rPr>
                        <a:t> </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a:txBody>
                    <a:bodyPr/>
                    <a:lstStyle/>
                    <a:p>
                      <a:pPr algn="l" fontAlgn="ctr"/>
                      <a:r>
                        <a:rPr lang="ru-RU" sz="800" b="0" i="0" u="none" strike="noStrike">
                          <a:solidFill>
                            <a:srgbClr val="000000"/>
                          </a:solidFill>
                          <a:effectLst/>
                          <a:latin typeface="Times New Roman" panose="02020603050405020304" pitchFamily="18" charset="0"/>
                        </a:rPr>
                        <a:t> </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gridSpan="2">
                  <a:txBody>
                    <a:bodyPr/>
                    <a:lstStyle/>
                    <a:p>
                      <a:pPr algn="l" fontAlgn="ctr"/>
                      <a:r>
                        <a:rPr lang="ru-RU" sz="800" b="0" i="0" u="none" strike="noStrike">
                          <a:solidFill>
                            <a:srgbClr val="000000"/>
                          </a:solidFill>
                          <a:effectLst/>
                          <a:latin typeface="Times New Roman" panose="02020603050405020304" pitchFamily="18" charset="0"/>
                        </a:rPr>
                        <a:t>Жалпы педагогика/                                              Общая педагогика/                                            </a:t>
                      </a:r>
                      <a:r>
                        <a:rPr lang="en-US" sz="800" b="0" i="0" u="none" strike="noStrike">
                          <a:solidFill>
                            <a:srgbClr val="000000"/>
                          </a:solidFill>
                          <a:effectLst/>
                          <a:latin typeface="Times New Roman" panose="02020603050405020304" pitchFamily="18" charset="0"/>
                        </a:rPr>
                        <a:t>General Pedagogy</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pPr algn="l" fontAlgn="b"/>
                      <a:endParaRPr lang="ru-RU" sz="800" b="0" i="0" u="none" strike="noStrike">
                        <a:solidFill>
                          <a:srgbClr val="000000"/>
                        </a:solidFill>
                        <a:effectLst/>
                        <a:latin typeface="Times New Roman" panose="02020603050405020304" pitchFamily="18" charset="0"/>
                      </a:endParaRPr>
                    </a:p>
                  </a:txBody>
                  <a:tcPr marL="2368" marR="2368" marT="2368"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ru-RU" sz="800" b="0" i="0" u="none" strike="noStrike">
                        <a:solidFill>
                          <a:srgbClr val="000000"/>
                        </a:solidFill>
                        <a:effectLst/>
                        <a:latin typeface="Times New Roman" panose="02020603050405020304" pitchFamily="18" charset="0"/>
                      </a:endParaRPr>
                    </a:p>
                  </a:txBody>
                  <a:tcPr marL="2368" marR="2368" marT="2368"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ru-RU" sz="800" b="0" i="0" u="none" strike="noStrike">
                        <a:solidFill>
                          <a:srgbClr val="000000"/>
                        </a:solidFill>
                        <a:effectLst/>
                        <a:latin typeface="Times New Roman" panose="02020603050405020304" pitchFamily="18" charset="0"/>
                      </a:endParaRPr>
                    </a:p>
                  </a:txBody>
                  <a:tcPr marL="2368" marR="2368" marT="2368" marB="0" anchor="b">
                    <a:lnL>
                      <a:noFill/>
                    </a:lnL>
                    <a:lnR>
                      <a:noFill/>
                    </a:lnR>
                    <a:lnT>
                      <a:noFill/>
                    </a:lnT>
                    <a:lnB>
                      <a:noFill/>
                    </a:lnB>
                  </a:tcPr>
                </a:tc>
                <a:extLst>
                  <a:ext uri="{0D108BD9-81ED-4DB2-BD59-A6C34878D82A}">
                    <a16:rowId xmlns:a16="http://schemas.microsoft.com/office/drawing/2014/main" xmlns="" val="2337998241"/>
                  </a:ext>
                </a:extLst>
              </a:tr>
              <a:tr h="272383">
                <a:tc vMerge="1">
                  <a:txBody>
                    <a:bodyPr/>
                    <a:lstStyle/>
                    <a:p>
                      <a:endParaRPr lang="ru-RU"/>
                    </a:p>
                  </a:txBody>
                  <a:tcPr/>
                </a:tc>
                <a:tc gridSpan="2">
                  <a:txBody>
                    <a:bodyPr/>
                    <a:lstStyle/>
                    <a:p>
                      <a:pPr algn="l" fontAlgn="ctr"/>
                      <a:r>
                        <a:rPr lang="en-US" sz="400" b="0" i="0" u="none" strike="noStrike">
                          <a:solidFill>
                            <a:srgbClr val="000000"/>
                          </a:solidFill>
                          <a:effectLst/>
                          <a:latin typeface="Times New Roman" panose="02020603050405020304" pitchFamily="18" charset="0"/>
                        </a:rPr>
                        <a:t>5205 BSB/BO/BE</a:t>
                      </a:r>
                    </a:p>
                  </a:txBody>
                  <a:tcPr marL="2368" marR="2368" marT="236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l" fontAlgn="ctr"/>
                      <a:endParaRPr lang="en-US" sz="400" b="0" i="0" u="none" strike="noStrike">
                        <a:solidFill>
                          <a:srgbClr val="000000"/>
                        </a:solidFill>
                        <a:effectLst/>
                        <a:latin typeface="Times New Roman" panose="02020603050405020304" pitchFamily="18" charset="0"/>
                      </a:endParaRPr>
                    </a:p>
                  </a:txBody>
                  <a:tcPr marL="2368" marR="2368" marT="236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fontAlgn="ctr"/>
                      <a:r>
                        <a:rPr lang="ru-RU" sz="800" b="0" i="0" u="none" strike="noStrike" dirty="0" err="1">
                          <a:solidFill>
                            <a:srgbClr val="000000"/>
                          </a:solidFill>
                          <a:effectLst/>
                          <a:latin typeface="Times New Roman" panose="02020603050405020304" pitchFamily="18" charset="0"/>
                        </a:rPr>
                        <a:t>Білім</a:t>
                      </a:r>
                      <a:r>
                        <a:rPr lang="ru-RU" sz="800" b="0" i="0" u="none" strike="noStrike" dirty="0">
                          <a:solidFill>
                            <a:srgbClr val="000000"/>
                          </a:solidFill>
                          <a:effectLst/>
                          <a:latin typeface="Times New Roman" panose="02020603050405020304" pitchFamily="18" charset="0"/>
                        </a:rPr>
                        <a:t> </a:t>
                      </a:r>
                      <a:r>
                        <a:rPr lang="ru-RU" sz="800" b="0" i="0" u="none" strike="noStrike" dirty="0" err="1">
                          <a:solidFill>
                            <a:srgbClr val="000000"/>
                          </a:solidFill>
                          <a:effectLst/>
                          <a:latin typeface="Times New Roman" panose="02020603050405020304" pitchFamily="18" charset="0"/>
                        </a:rPr>
                        <a:t>саласындағы</a:t>
                      </a:r>
                      <a:r>
                        <a:rPr lang="ru-RU" sz="800" b="0" i="0" u="none" strike="noStrike" dirty="0">
                          <a:solidFill>
                            <a:srgbClr val="000000"/>
                          </a:solidFill>
                          <a:effectLst/>
                          <a:latin typeface="Times New Roman" panose="02020603050405020304" pitchFamily="18" charset="0"/>
                        </a:rPr>
                        <a:t> </a:t>
                      </a:r>
                      <a:r>
                        <a:rPr lang="ru-RU" sz="800" b="0" i="0" u="none" strike="noStrike" dirty="0" err="1">
                          <a:solidFill>
                            <a:srgbClr val="000000"/>
                          </a:solidFill>
                          <a:effectLst/>
                          <a:latin typeface="Times New Roman" panose="02020603050405020304" pitchFamily="18" charset="0"/>
                        </a:rPr>
                        <a:t>бенчмаркинг</a:t>
                      </a:r>
                      <a:r>
                        <a:rPr lang="ru-RU" sz="800" b="0" i="0" u="none" strike="noStrike" dirty="0">
                          <a:solidFill>
                            <a:srgbClr val="000000"/>
                          </a:solidFill>
                          <a:effectLst/>
                          <a:latin typeface="Times New Roman" panose="02020603050405020304" pitchFamily="18" charset="0"/>
                        </a:rPr>
                        <a:t> /</a:t>
                      </a:r>
                      <a:r>
                        <a:rPr lang="ru-RU" sz="800" b="0" i="0" u="none" strike="noStrike" dirty="0" err="1">
                          <a:solidFill>
                            <a:srgbClr val="000000"/>
                          </a:solidFill>
                          <a:effectLst/>
                          <a:latin typeface="Times New Roman" panose="02020603050405020304" pitchFamily="18" charset="0"/>
                        </a:rPr>
                        <a:t>Бенчмаркинг</a:t>
                      </a:r>
                      <a:r>
                        <a:rPr lang="ru-RU" sz="800" b="0" i="0" u="none" strike="noStrike" dirty="0">
                          <a:solidFill>
                            <a:srgbClr val="000000"/>
                          </a:solidFill>
                          <a:effectLst/>
                          <a:latin typeface="Times New Roman" panose="02020603050405020304" pitchFamily="18" charset="0"/>
                        </a:rPr>
                        <a:t> в образовании /</a:t>
                      </a:r>
                      <a:r>
                        <a:rPr lang="en-US" sz="800" b="0" i="0" u="none" strike="noStrike" dirty="0">
                          <a:solidFill>
                            <a:srgbClr val="000000"/>
                          </a:solidFill>
                          <a:effectLst/>
                          <a:latin typeface="Times New Roman" panose="02020603050405020304" pitchFamily="18" charset="0"/>
                        </a:rPr>
                        <a:t>Benchmarking in education  </a:t>
                      </a:r>
                    </a:p>
                  </a:txBody>
                  <a:tcPr marL="2368" marR="2368" marT="23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ctr"/>
                      <a:endParaRPr lang="en-US" sz="800" b="0" i="0" u="none" strike="noStrike" dirty="0">
                        <a:solidFill>
                          <a:srgbClr val="000000"/>
                        </a:solidFill>
                        <a:effectLst/>
                        <a:latin typeface="Times New Roman" panose="02020603050405020304" pitchFamily="18" charset="0"/>
                      </a:endParaRPr>
                    </a:p>
                  </a:txBody>
                  <a:tcPr marL="2368" marR="2368" marT="23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ru-RU"/>
                    </a:p>
                  </a:txBody>
                  <a:tcPr/>
                </a:tc>
                <a:tc vMerge="1">
                  <a:txBody>
                    <a:bodyPr/>
                    <a:lstStyle/>
                    <a:p>
                      <a:endParaRPr lang="ru-RU"/>
                    </a:p>
                  </a:txBody>
                  <a:tcPr/>
                </a:tc>
                <a:tc vMerge="1">
                  <a:txBody>
                    <a:bodyPr/>
                    <a:lstStyle/>
                    <a:p>
                      <a:endParaRPr lang="ru-RU"/>
                    </a:p>
                  </a:txBody>
                  <a:tcPr/>
                </a:tc>
                <a:tc gridSpan="2" vMerge="1">
                  <a:txBody>
                    <a:bodyPr/>
                    <a:lstStyle/>
                    <a:p>
                      <a:endParaRPr lang="ru-RU"/>
                    </a:p>
                  </a:txBody>
                  <a:tcPr/>
                </a:tc>
                <a:tc hMerge="1"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gridSpan="2" vMerge="1">
                  <a:txBody>
                    <a:bodyPr/>
                    <a:lstStyle/>
                    <a:p>
                      <a:endParaRPr lang="ru-RU"/>
                    </a:p>
                  </a:txBody>
                  <a:tcPr/>
                </a:tc>
                <a:tc hMerge="1" vMerge="1">
                  <a:txBody>
                    <a:bodyPr/>
                    <a:lstStyle/>
                    <a:p>
                      <a:pPr algn="l" fontAlgn="b"/>
                      <a:endParaRPr lang="ru-RU" sz="800" b="0" i="0" u="none" strike="noStrike">
                        <a:solidFill>
                          <a:srgbClr val="000000"/>
                        </a:solidFill>
                        <a:effectLst/>
                        <a:latin typeface="Times New Roman" panose="02020603050405020304" pitchFamily="18" charset="0"/>
                      </a:endParaRPr>
                    </a:p>
                  </a:txBody>
                  <a:tcPr marL="2368" marR="2368" marT="2368"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ru-RU" sz="800" b="0" i="0" u="none" strike="noStrike">
                        <a:solidFill>
                          <a:srgbClr val="000000"/>
                        </a:solidFill>
                        <a:effectLst/>
                        <a:latin typeface="Times New Roman" panose="02020603050405020304" pitchFamily="18" charset="0"/>
                      </a:endParaRPr>
                    </a:p>
                  </a:txBody>
                  <a:tcPr marL="2368" marR="2368" marT="2368" marB="0" anchor="b">
                    <a:lnL>
                      <a:noFill/>
                    </a:lnL>
                    <a:lnR>
                      <a:noFill/>
                    </a:lnR>
                    <a:lnT>
                      <a:noFill/>
                    </a:lnT>
                    <a:lnB>
                      <a:noFill/>
                    </a:lnB>
                  </a:tcPr>
                </a:tc>
                <a:tc>
                  <a:txBody>
                    <a:bodyPr/>
                    <a:lstStyle/>
                    <a:p>
                      <a:pPr algn="l" fontAlgn="b"/>
                      <a:endParaRPr lang="ru-RU" sz="800" b="0" i="0" u="none" strike="noStrike">
                        <a:solidFill>
                          <a:srgbClr val="000000"/>
                        </a:solidFill>
                        <a:effectLst/>
                        <a:latin typeface="Times New Roman" panose="02020603050405020304" pitchFamily="18" charset="0"/>
                      </a:endParaRPr>
                    </a:p>
                  </a:txBody>
                  <a:tcPr marL="2368" marR="2368" marT="2368" marB="0" anchor="b">
                    <a:lnL>
                      <a:noFill/>
                    </a:lnL>
                    <a:lnR>
                      <a:noFill/>
                    </a:lnR>
                    <a:lnT>
                      <a:noFill/>
                    </a:lnT>
                    <a:lnB>
                      <a:noFill/>
                    </a:lnB>
                  </a:tcPr>
                </a:tc>
                <a:extLst>
                  <a:ext uri="{0D108BD9-81ED-4DB2-BD59-A6C34878D82A}">
                    <a16:rowId xmlns:a16="http://schemas.microsoft.com/office/drawing/2014/main" xmlns="" val="293064821"/>
                  </a:ext>
                </a:extLst>
              </a:tr>
              <a:tr h="338534">
                <a:tc rowSpan="2">
                  <a:txBody>
                    <a:bodyPr/>
                    <a:lstStyle/>
                    <a:p>
                      <a:pPr algn="l" fontAlgn="ctr"/>
                      <a:r>
                        <a:rPr lang="ru-RU" sz="400" b="0" i="0" u="none" strike="noStrike">
                          <a:solidFill>
                            <a:srgbClr val="000000"/>
                          </a:solidFill>
                          <a:effectLst/>
                          <a:latin typeface="Times New Roman" panose="02020603050405020304" pitchFamily="18" charset="0"/>
                        </a:rPr>
                        <a:t>ТК/ КВ/ </a:t>
                      </a:r>
                      <a:r>
                        <a:rPr lang="en-US" sz="400" b="0" i="0" u="none" strike="noStrike">
                          <a:solidFill>
                            <a:srgbClr val="000000"/>
                          </a:solidFill>
                          <a:effectLst/>
                          <a:latin typeface="Times New Roman" panose="02020603050405020304" pitchFamily="18" charset="0"/>
                        </a:rPr>
                        <a:t>OC</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fontAlgn="ctr"/>
                      <a:r>
                        <a:rPr lang="en-US" sz="400" b="0" i="0" u="none" strike="noStrike">
                          <a:solidFill>
                            <a:srgbClr val="000000"/>
                          </a:solidFill>
                          <a:effectLst/>
                          <a:latin typeface="Times New Roman" panose="02020603050405020304" pitchFamily="18" charset="0"/>
                        </a:rPr>
                        <a:t>5206  EI/EI/EI</a:t>
                      </a:r>
                    </a:p>
                  </a:txBody>
                  <a:tcPr marL="2368" marR="2368" marT="236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l" fontAlgn="ctr"/>
                      <a:endParaRPr lang="en-US" sz="400" b="0" i="0" u="none" strike="noStrike">
                        <a:solidFill>
                          <a:srgbClr val="000000"/>
                        </a:solidFill>
                        <a:effectLst/>
                        <a:latin typeface="Times New Roman" panose="02020603050405020304" pitchFamily="18" charset="0"/>
                      </a:endParaRPr>
                    </a:p>
                  </a:txBody>
                  <a:tcPr marL="2368" marR="2368" marT="236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fontAlgn="ctr"/>
                      <a:r>
                        <a:rPr lang="ru-RU" sz="800" b="0" i="0" u="none" strike="noStrike">
                          <a:solidFill>
                            <a:srgbClr val="000000"/>
                          </a:solidFill>
                          <a:effectLst/>
                          <a:latin typeface="Times New Roman" panose="02020603050405020304" pitchFamily="18" charset="0"/>
                        </a:rPr>
                        <a:t>Эмоцияналдық интеллект/Эмоциональный интеллект/</a:t>
                      </a:r>
                      <a:r>
                        <a:rPr lang="en-US" sz="800" b="0" i="0" u="none" strike="noStrike">
                          <a:solidFill>
                            <a:srgbClr val="000000"/>
                          </a:solidFill>
                          <a:effectLst/>
                          <a:latin typeface="Times New Roman" panose="02020603050405020304" pitchFamily="18" charset="0"/>
                        </a:rPr>
                        <a:t>Emotional intellect        </a:t>
                      </a:r>
                    </a:p>
                  </a:txBody>
                  <a:tcPr marL="2368" marR="2368" marT="236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l" fontAlgn="ctr"/>
                      <a:endParaRPr lang="en-US" sz="800" b="0" i="0" u="none" strike="noStrike">
                        <a:solidFill>
                          <a:srgbClr val="000000"/>
                        </a:solidFill>
                        <a:effectLst/>
                        <a:latin typeface="Times New Roman" panose="02020603050405020304" pitchFamily="18" charset="0"/>
                      </a:endParaRPr>
                    </a:p>
                  </a:txBody>
                  <a:tcPr marL="2368" marR="2368" marT="236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a:txBody>
                    <a:bodyPr/>
                    <a:lstStyle/>
                    <a:p>
                      <a:pPr algn="ctr" fontAlgn="ctr"/>
                      <a:r>
                        <a:rPr lang="ru-RU" sz="800" b="0" i="0" u="none" strike="noStrike">
                          <a:solidFill>
                            <a:srgbClr val="000000"/>
                          </a:solidFill>
                          <a:effectLst/>
                          <a:latin typeface="Times New Roman" panose="02020603050405020304" pitchFamily="18" charset="0"/>
                        </a:rPr>
                        <a:t>5</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a:txBody>
                    <a:bodyPr/>
                    <a:lstStyle/>
                    <a:p>
                      <a:pPr algn="ctr" fontAlgn="ctr"/>
                      <a:r>
                        <a:rPr lang="ru-RU" sz="800" b="0" i="0" u="none" strike="noStrike">
                          <a:solidFill>
                            <a:srgbClr val="000000"/>
                          </a:solidFill>
                          <a:effectLst/>
                          <a:latin typeface="Times New Roman" panose="02020603050405020304" pitchFamily="18" charset="0"/>
                        </a:rPr>
                        <a:t>150</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ru-RU" sz="800" b="0" i="0" u="none" strike="noStrike">
                          <a:solidFill>
                            <a:srgbClr val="000000"/>
                          </a:solidFill>
                          <a:effectLst/>
                          <a:latin typeface="Times New Roman" panose="02020603050405020304" pitchFamily="18" charset="0"/>
                        </a:rPr>
                        <a:t>45</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gridSpan="2">
                  <a:txBody>
                    <a:bodyPr/>
                    <a:lstStyle/>
                    <a:p>
                      <a:pPr algn="ctr" fontAlgn="ctr"/>
                      <a:r>
                        <a:rPr lang="ru-RU" sz="800" b="0" i="0" u="none" strike="noStrike">
                          <a:solidFill>
                            <a:srgbClr val="000000"/>
                          </a:solidFill>
                          <a:effectLst/>
                          <a:latin typeface="Times New Roman" panose="02020603050405020304" pitchFamily="18" charset="0"/>
                        </a:rPr>
                        <a:t>30</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pPr algn="ctr" fontAlgn="ctr"/>
                      <a:endParaRPr lang="ru-RU" sz="800" b="0" i="0" u="none" strike="noStrike">
                        <a:solidFill>
                          <a:srgbClr val="000000"/>
                        </a:solidFill>
                        <a:effectLst/>
                        <a:latin typeface="Times New Roman" panose="02020603050405020304" pitchFamily="18" charset="0"/>
                      </a:endParaRP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ru-RU" sz="800" b="0" i="0" u="none" strike="noStrike" dirty="0">
                          <a:solidFill>
                            <a:srgbClr val="000000"/>
                          </a:solidFill>
                          <a:effectLst/>
                          <a:latin typeface="Times New Roman" panose="02020603050405020304" pitchFamily="18" charset="0"/>
                        </a:rPr>
                        <a:t>15</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ru-RU" sz="800" b="0" i="0" u="none" strike="noStrike">
                          <a:solidFill>
                            <a:srgbClr val="000000"/>
                          </a:solidFill>
                          <a:effectLst/>
                          <a:latin typeface="Times New Roman" panose="02020603050405020304" pitchFamily="18" charset="0"/>
                        </a:rPr>
                        <a:t> </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ru-RU" sz="800" b="0" i="0" u="none" strike="noStrike">
                          <a:solidFill>
                            <a:srgbClr val="000000"/>
                          </a:solidFill>
                          <a:effectLst/>
                          <a:latin typeface="Times New Roman" panose="02020603050405020304" pitchFamily="18" charset="0"/>
                        </a:rPr>
                        <a:t> </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ru-RU" sz="800" b="0" i="0" u="none" strike="noStrike">
                          <a:solidFill>
                            <a:srgbClr val="000000"/>
                          </a:solidFill>
                          <a:effectLst/>
                          <a:latin typeface="Times New Roman" panose="02020603050405020304" pitchFamily="18" charset="0"/>
                        </a:rPr>
                        <a:t>105</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ru-RU" sz="800" b="0" i="0" u="none" strike="noStrike">
                          <a:solidFill>
                            <a:srgbClr val="000000"/>
                          </a:solidFill>
                          <a:effectLst/>
                          <a:latin typeface="Times New Roman" panose="02020603050405020304" pitchFamily="18" charset="0"/>
                        </a:rPr>
                        <a:t>5</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a:txBody>
                    <a:bodyPr/>
                    <a:lstStyle/>
                    <a:p>
                      <a:pPr algn="l" fontAlgn="ctr"/>
                      <a:r>
                        <a:rPr lang="ru-RU" sz="800" b="0" i="0" u="none" strike="noStrike">
                          <a:solidFill>
                            <a:srgbClr val="000000"/>
                          </a:solidFill>
                          <a:effectLst/>
                          <a:latin typeface="Times New Roman" panose="02020603050405020304" pitchFamily="18" charset="0"/>
                        </a:rPr>
                        <a:t> </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a:txBody>
                    <a:bodyPr/>
                    <a:lstStyle/>
                    <a:p>
                      <a:pPr algn="l" fontAlgn="ctr"/>
                      <a:r>
                        <a:rPr lang="ru-RU" sz="800" b="0" i="0" u="none" strike="noStrike">
                          <a:solidFill>
                            <a:srgbClr val="000000"/>
                          </a:solidFill>
                          <a:effectLst/>
                          <a:latin typeface="Times New Roman" panose="02020603050405020304" pitchFamily="18" charset="0"/>
                        </a:rPr>
                        <a:t> </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a:txBody>
                    <a:bodyPr/>
                    <a:lstStyle/>
                    <a:p>
                      <a:pPr algn="l" fontAlgn="ctr"/>
                      <a:r>
                        <a:rPr lang="ru-RU" sz="800" b="0" i="0" u="none" strike="noStrike">
                          <a:solidFill>
                            <a:srgbClr val="000000"/>
                          </a:solidFill>
                          <a:effectLst/>
                          <a:latin typeface="Times New Roman" panose="02020603050405020304" pitchFamily="18" charset="0"/>
                        </a:rPr>
                        <a:t> </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gridSpan="2">
                  <a:txBody>
                    <a:bodyPr/>
                    <a:lstStyle/>
                    <a:p>
                      <a:pPr algn="l" fontAlgn="ctr"/>
                      <a:r>
                        <a:rPr lang="ru-RU" sz="800" b="0" i="0" u="none" strike="noStrike">
                          <a:solidFill>
                            <a:srgbClr val="000000"/>
                          </a:solidFill>
                          <a:effectLst/>
                          <a:latin typeface="Times New Roman" panose="02020603050405020304" pitchFamily="18" charset="0"/>
                        </a:rPr>
                        <a:t>Жалпы педагогика/                                              Общая педагогика/                                            </a:t>
                      </a:r>
                      <a:r>
                        <a:rPr lang="en-US" sz="800" b="0" i="0" u="none" strike="noStrike">
                          <a:solidFill>
                            <a:srgbClr val="000000"/>
                          </a:solidFill>
                          <a:effectLst/>
                          <a:latin typeface="Times New Roman" panose="02020603050405020304" pitchFamily="18" charset="0"/>
                        </a:rPr>
                        <a:t>General Pedagogy</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pPr algn="l" fontAlgn="b"/>
                      <a:endParaRPr lang="ru-RU" sz="800" b="0" i="0" u="none" strike="noStrike">
                        <a:solidFill>
                          <a:srgbClr val="000000"/>
                        </a:solidFill>
                        <a:effectLst/>
                        <a:latin typeface="Times New Roman" panose="02020603050405020304" pitchFamily="18" charset="0"/>
                      </a:endParaRPr>
                    </a:p>
                  </a:txBody>
                  <a:tcPr marL="2368" marR="2368" marT="2368"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ru-RU" sz="800" b="0" i="0" u="none" strike="noStrike">
                        <a:solidFill>
                          <a:srgbClr val="000000"/>
                        </a:solidFill>
                        <a:effectLst/>
                        <a:latin typeface="Times New Roman" panose="02020603050405020304" pitchFamily="18" charset="0"/>
                      </a:endParaRPr>
                    </a:p>
                  </a:txBody>
                  <a:tcPr marL="2368" marR="2368" marT="2368"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ru-RU" sz="800" b="0" i="0" u="none" strike="noStrike">
                        <a:solidFill>
                          <a:srgbClr val="000000"/>
                        </a:solidFill>
                        <a:effectLst/>
                        <a:latin typeface="Times New Roman" panose="02020603050405020304" pitchFamily="18" charset="0"/>
                      </a:endParaRPr>
                    </a:p>
                  </a:txBody>
                  <a:tcPr marL="2368" marR="2368" marT="2368" marB="0" anchor="b">
                    <a:lnL>
                      <a:noFill/>
                    </a:lnL>
                    <a:lnR>
                      <a:noFill/>
                    </a:lnR>
                    <a:lnT>
                      <a:noFill/>
                    </a:lnT>
                    <a:lnB>
                      <a:noFill/>
                    </a:lnB>
                  </a:tcPr>
                </a:tc>
                <a:extLst>
                  <a:ext uri="{0D108BD9-81ED-4DB2-BD59-A6C34878D82A}">
                    <a16:rowId xmlns:a16="http://schemas.microsoft.com/office/drawing/2014/main" xmlns="" val="219262232"/>
                  </a:ext>
                </a:extLst>
              </a:tr>
              <a:tr h="365773">
                <a:tc vMerge="1">
                  <a:txBody>
                    <a:bodyPr/>
                    <a:lstStyle/>
                    <a:p>
                      <a:endParaRPr lang="ru-RU"/>
                    </a:p>
                  </a:txBody>
                  <a:tcPr/>
                </a:tc>
                <a:tc gridSpan="2">
                  <a:txBody>
                    <a:bodyPr/>
                    <a:lstStyle/>
                    <a:p>
                      <a:pPr algn="l" fontAlgn="ctr"/>
                      <a:r>
                        <a:rPr lang="en-US" sz="400" b="0" i="0" u="none" strike="noStrike">
                          <a:solidFill>
                            <a:srgbClr val="000000"/>
                          </a:solidFill>
                          <a:effectLst/>
                          <a:latin typeface="Times New Roman" panose="02020603050405020304" pitchFamily="18" charset="0"/>
                        </a:rPr>
                        <a:t>5206 MB/MB/MB</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l" fontAlgn="ctr"/>
                      <a:endParaRPr lang="en-US" sz="400" b="0" i="0" u="none" strike="noStrike">
                        <a:solidFill>
                          <a:srgbClr val="000000"/>
                        </a:solidFill>
                        <a:effectLst/>
                        <a:latin typeface="Times New Roman" panose="02020603050405020304" pitchFamily="18" charset="0"/>
                      </a:endParaRP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fontAlgn="ctr"/>
                      <a:r>
                        <a:rPr lang="ru-RU" sz="800" b="0" i="0" u="none" strike="noStrike" dirty="0">
                          <a:solidFill>
                            <a:srgbClr val="000000"/>
                          </a:solidFill>
                          <a:effectLst/>
                          <a:latin typeface="Times New Roman" panose="02020603050405020304" pitchFamily="18" charset="0"/>
                        </a:rPr>
                        <a:t> Маркетинг </a:t>
                      </a:r>
                      <a:r>
                        <a:rPr lang="ru-RU" sz="800" b="0" i="0" u="none" strike="noStrike" dirty="0" err="1">
                          <a:solidFill>
                            <a:srgbClr val="000000"/>
                          </a:solidFill>
                          <a:effectLst/>
                          <a:latin typeface="Times New Roman" panose="02020603050405020304" pitchFamily="18" charset="0"/>
                        </a:rPr>
                        <a:t>және</a:t>
                      </a:r>
                      <a:r>
                        <a:rPr lang="ru-RU" sz="800" b="0" i="0" u="none" strike="noStrike" dirty="0">
                          <a:solidFill>
                            <a:srgbClr val="000000"/>
                          </a:solidFill>
                          <a:effectLst/>
                          <a:latin typeface="Times New Roman" panose="02020603050405020304" pitchFamily="18" charset="0"/>
                        </a:rPr>
                        <a:t> </a:t>
                      </a:r>
                      <a:r>
                        <a:rPr lang="ru-RU" sz="800" b="0" i="0" u="none" strike="noStrike" dirty="0" err="1">
                          <a:solidFill>
                            <a:srgbClr val="000000"/>
                          </a:solidFill>
                          <a:effectLst/>
                          <a:latin typeface="Times New Roman" panose="02020603050405020304" pitchFamily="18" charset="0"/>
                        </a:rPr>
                        <a:t>брендинг</a:t>
                      </a:r>
                      <a:r>
                        <a:rPr lang="ru-RU" sz="800" b="0" i="0" u="none" strike="noStrike" dirty="0">
                          <a:solidFill>
                            <a:srgbClr val="000000"/>
                          </a:solidFill>
                          <a:effectLst/>
                          <a:latin typeface="Times New Roman" panose="02020603050405020304" pitchFamily="18" charset="0"/>
                        </a:rPr>
                        <a:t>  /Маркетинг и </a:t>
                      </a:r>
                      <a:r>
                        <a:rPr lang="ru-RU" sz="800" b="0" i="0" u="none" strike="noStrike" dirty="0" err="1">
                          <a:solidFill>
                            <a:srgbClr val="000000"/>
                          </a:solidFill>
                          <a:effectLst/>
                          <a:latin typeface="Times New Roman" panose="02020603050405020304" pitchFamily="18" charset="0"/>
                        </a:rPr>
                        <a:t>брендинг</a:t>
                      </a:r>
                      <a:r>
                        <a:rPr lang="ru-RU" sz="800" b="0" i="0" u="none" strike="noStrike" dirty="0">
                          <a:solidFill>
                            <a:srgbClr val="000000"/>
                          </a:solidFill>
                          <a:effectLst/>
                          <a:latin typeface="Times New Roman" panose="02020603050405020304" pitchFamily="18" charset="0"/>
                        </a:rPr>
                        <a:t>/</a:t>
                      </a:r>
                      <a:r>
                        <a:rPr lang="en-US" sz="800" b="0" i="0" u="none" strike="noStrike" dirty="0">
                          <a:solidFill>
                            <a:srgbClr val="000000"/>
                          </a:solidFill>
                          <a:effectLst/>
                          <a:latin typeface="Times New Roman" panose="02020603050405020304" pitchFamily="18" charset="0"/>
                        </a:rPr>
                        <a:t>Marketing and branding </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l" fontAlgn="ctr"/>
                      <a:endParaRPr lang="en-US" sz="800" b="0" i="0" u="none" strike="noStrike" dirty="0">
                        <a:solidFill>
                          <a:srgbClr val="000000"/>
                        </a:solidFill>
                        <a:effectLst/>
                        <a:latin typeface="Times New Roman" panose="02020603050405020304" pitchFamily="18" charset="0"/>
                      </a:endParaRP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vMerge="1">
                  <a:txBody>
                    <a:bodyPr/>
                    <a:lstStyle/>
                    <a:p>
                      <a:endParaRPr lang="ru-RU"/>
                    </a:p>
                  </a:txBody>
                  <a:tcPr/>
                </a:tc>
                <a:tc vMerge="1">
                  <a:txBody>
                    <a:bodyPr/>
                    <a:lstStyle/>
                    <a:p>
                      <a:endParaRPr lang="ru-RU"/>
                    </a:p>
                  </a:txBody>
                  <a:tcPr/>
                </a:tc>
                <a:tc vMerge="1">
                  <a:txBody>
                    <a:bodyPr/>
                    <a:lstStyle/>
                    <a:p>
                      <a:endParaRPr lang="ru-RU"/>
                    </a:p>
                  </a:txBody>
                  <a:tcPr/>
                </a:tc>
                <a:tc gridSpan="2" vMerge="1">
                  <a:txBody>
                    <a:bodyPr/>
                    <a:lstStyle/>
                    <a:p>
                      <a:endParaRPr lang="ru-RU"/>
                    </a:p>
                  </a:txBody>
                  <a:tcPr/>
                </a:tc>
                <a:tc hMerge="1"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gridSpan="2" vMerge="1">
                  <a:txBody>
                    <a:bodyPr/>
                    <a:lstStyle/>
                    <a:p>
                      <a:endParaRPr lang="ru-RU"/>
                    </a:p>
                  </a:txBody>
                  <a:tcPr/>
                </a:tc>
                <a:tc hMerge="1" vMerge="1">
                  <a:txBody>
                    <a:bodyPr/>
                    <a:lstStyle/>
                    <a:p>
                      <a:pPr algn="l" fontAlgn="b"/>
                      <a:endParaRPr lang="ru-RU" sz="800" b="0" i="0" u="none" strike="noStrike">
                        <a:solidFill>
                          <a:srgbClr val="000000"/>
                        </a:solidFill>
                        <a:effectLst/>
                        <a:latin typeface="Times New Roman" panose="02020603050405020304" pitchFamily="18" charset="0"/>
                      </a:endParaRPr>
                    </a:p>
                  </a:txBody>
                  <a:tcPr marL="2368" marR="2368" marT="2368"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ru-RU" sz="800" b="0" i="0" u="none" strike="noStrike">
                        <a:solidFill>
                          <a:srgbClr val="000000"/>
                        </a:solidFill>
                        <a:effectLst/>
                        <a:latin typeface="Times New Roman" panose="02020603050405020304" pitchFamily="18" charset="0"/>
                      </a:endParaRPr>
                    </a:p>
                  </a:txBody>
                  <a:tcPr marL="2368" marR="2368" marT="2368" marB="0" anchor="b">
                    <a:lnL>
                      <a:noFill/>
                    </a:lnL>
                    <a:lnR>
                      <a:noFill/>
                    </a:lnR>
                    <a:lnT>
                      <a:noFill/>
                    </a:lnT>
                    <a:lnB>
                      <a:noFill/>
                    </a:lnB>
                  </a:tcPr>
                </a:tc>
                <a:tc>
                  <a:txBody>
                    <a:bodyPr/>
                    <a:lstStyle/>
                    <a:p>
                      <a:pPr algn="l" fontAlgn="b"/>
                      <a:endParaRPr lang="ru-RU" sz="800" b="0" i="0" u="none" strike="noStrike">
                        <a:solidFill>
                          <a:srgbClr val="000000"/>
                        </a:solidFill>
                        <a:effectLst/>
                        <a:latin typeface="Times New Roman" panose="02020603050405020304" pitchFamily="18" charset="0"/>
                      </a:endParaRPr>
                    </a:p>
                  </a:txBody>
                  <a:tcPr marL="2368" marR="2368" marT="2368" marB="0" anchor="b">
                    <a:lnL>
                      <a:noFill/>
                    </a:lnL>
                    <a:lnR>
                      <a:noFill/>
                    </a:lnR>
                    <a:lnT>
                      <a:noFill/>
                    </a:lnT>
                    <a:lnB>
                      <a:noFill/>
                    </a:lnB>
                  </a:tcPr>
                </a:tc>
                <a:extLst>
                  <a:ext uri="{0D108BD9-81ED-4DB2-BD59-A6C34878D82A}">
                    <a16:rowId xmlns:a16="http://schemas.microsoft.com/office/drawing/2014/main" xmlns="" val="3916444338"/>
                  </a:ext>
                </a:extLst>
              </a:tr>
              <a:tr h="256820">
                <a:tc rowSpan="2">
                  <a:txBody>
                    <a:bodyPr/>
                    <a:lstStyle/>
                    <a:p>
                      <a:pPr algn="l" fontAlgn="ctr"/>
                      <a:r>
                        <a:rPr lang="ru-RU" sz="400" b="0" i="0" u="none" strike="noStrike">
                          <a:solidFill>
                            <a:srgbClr val="000000"/>
                          </a:solidFill>
                          <a:effectLst/>
                          <a:latin typeface="Times New Roman" panose="02020603050405020304" pitchFamily="18" charset="0"/>
                        </a:rPr>
                        <a:t>ТК/ КВ/ </a:t>
                      </a:r>
                      <a:r>
                        <a:rPr lang="en-US" sz="400" b="0" i="0" u="none" strike="noStrike">
                          <a:solidFill>
                            <a:srgbClr val="000000"/>
                          </a:solidFill>
                          <a:effectLst/>
                          <a:latin typeface="Times New Roman" panose="02020603050405020304" pitchFamily="18" charset="0"/>
                        </a:rPr>
                        <a:t>OC</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fontAlgn="ctr"/>
                      <a:r>
                        <a:rPr lang="en-US" sz="400" b="0" i="0" u="none" strike="noStrike">
                          <a:solidFill>
                            <a:srgbClr val="000000"/>
                          </a:solidFill>
                          <a:effectLst/>
                          <a:latin typeface="Times New Roman" panose="02020603050405020304" pitchFamily="18" charset="0"/>
                        </a:rPr>
                        <a:t>5207 BBK/LO/LE</a:t>
                      </a:r>
                    </a:p>
                  </a:txBody>
                  <a:tcPr marL="2368" marR="2368" marT="236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l" fontAlgn="ctr"/>
                      <a:endParaRPr lang="en-US" sz="400" b="0" i="0" u="none" strike="noStrike">
                        <a:solidFill>
                          <a:srgbClr val="000000"/>
                        </a:solidFill>
                        <a:effectLst/>
                        <a:latin typeface="Times New Roman" panose="02020603050405020304" pitchFamily="18" charset="0"/>
                      </a:endParaRPr>
                    </a:p>
                  </a:txBody>
                  <a:tcPr marL="2368" marR="2368" marT="236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fontAlgn="ctr"/>
                      <a:r>
                        <a:rPr lang="ru-RU" sz="800" b="0" i="0" u="none" strike="noStrike">
                          <a:solidFill>
                            <a:srgbClr val="000000"/>
                          </a:solidFill>
                          <a:effectLst/>
                          <a:latin typeface="Times New Roman" panose="02020603050405020304" pitchFamily="18" charset="0"/>
                        </a:rPr>
                        <a:t>Білім берудегі көшбасшылық/Лидерство в образовании/</a:t>
                      </a:r>
                      <a:r>
                        <a:rPr lang="en-US" sz="800" b="0" i="0" u="none" strike="noStrike">
                          <a:solidFill>
                            <a:srgbClr val="000000"/>
                          </a:solidFill>
                          <a:effectLst/>
                          <a:latin typeface="Times New Roman" panose="02020603050405020304" pitchFamily="18" charset="0"/>
                        </a:rPr>
                        <a:t>Leadership in education </a:t>
                      </a:r>
                    </a:p>
                  </a:txBody>
                  <a:tcPr marL="2368" marR="2368" marT="236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l" fontAlgn="ctr"/>
                      <a:endParaRPr lang="en-US" sz="800" b="0" i="0" u="none" strike="noStrike">
                        <a:solidFill>
                          <a:srgbClr val="000000"/>
                        </a:solidFill>
                        <a:effectLst/>
                        <a:latin typeface="Times New Roman" panose="02020603050405020304" pitchFamily="18" charset="0"/>
                      </a:endParaRPr>
                    </a:p>
                  </a:txBody>
                  <a:tcPr marL="2368" marR="2368" marT="236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a:txBody>
                    <a:bodyPr/>
                    <a:lstStyle/>
                    <a:p>
                      <a:pPr algn="ctr" fontAlgn="ctr"/>
                      <a:r>
                        <a:rPr lang="ru-RU" sz="800" b="0" i="0" u="none" strike="noStrike">
                          <a:solidFill>
                            <a:srgbClr val="000000"/>
                          </a:solidFill>
                          <a:effectLst/>
                          <a:latin typeface="Times New Roman" panose="02020603050405020304" pitchFamily="18" charset="0"/>
                        </a:rPr>
                        <a:t>5</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a:txBody>
                    <a:bodyPr/>
                    <a:lstStyle/>
                    <a:p>
                      <a:pPr algn="ctr" fontAlgn="ctr"/>
                      <a:r>
                        <a:rPr lang="ru-RU" sz="800" b="0" i="0" u="none" strike="noStrike">
                          <a:solidFill>
                            <a:srgbClr val="000000"/>
                          </a:solidFill>
                          <a:effectLst/>
                          <a:latin typeface="Times New Roman" panose="02020603050405020304" pitchFamily="18" charset="0"/>
                        </a:rPr>
                        <a:t>150</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ru-RU" sz="800" b="0" i="0" u="none" strike="noStrike">
                          <a:solidFill>
                            <a:srgbClr val="000000"/>
                          </a:solidFill>
                          <a:effectLst/>
                          <a:latin typeface="Times New Roman" panose="02020603050405020304" pitchFamily="18" charset="0"/>
                        </a:rPr>
                        <a:t>45</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gridSpan="2">
                  <a:txBody>
                    <a:bodyPr/>
                    <a:lstStyle/>
                    <a:p>
                      <a:pPr algn="ctr" fontAlgn="ctr"/>
                      <a:r>
                        <a:rPr lang="ru-RU" sz="800" b="0" i="0" u="none" strike="noStrike">
                          <a:solidFill>
                            <a:srgbClr val="000000"/>
                          </a:solidFill>
                          <a:effectLst/>
                          <a:latin typeface="Times New Roman" panose="02020603050405020304" pitchFamily="18" charset="0"/>
                        </a:rPr>
                        <a:t>30</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pPr algn="ctr" fontAlgn="ctr"/>
                      <a:endParaRPr lang="ru-RU" sz="800" b="0" i="0" u="none" strike="noStrike">
                        <a:solidFill>
                          <a:srgbClr val="000000"/>
                        </a:solidFill>
                        <a:effectLst/>
                        <a:latin typeface="Times New Roman" panose="02020603050405020304" pitchFamily="18" charset="0"/>
                      </a:endParaRP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ru-RU" sz="800" b="0" i="0" u="none" strike="noStrike">
                          <a:solidFill>
                            <a:srgbClr val="000000"/>
                          </a:solidFill>
                          <a:effectLst/>
                          <a:latin typeface="Times New Roman" panose="02020603050405020304" pitchFamily="18" charset="0"/>
                        </a:rPr>
                        <a:t>15</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ru-RU" sz="800" b="0" i="0" u="none" strike="noStrike" dirty="0">
                          <a:solidFill>
                            <a:srgbClr val="000000"/>
                          </a:solidFill>
                          <a:effectLst/>
                          <a:latin typeface="Times New Roman" panose="02020603050405020304" pitchFamily="18" charset="0"/>
                        </a:rPr>
                        <a:t> </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ru-RU" sz="800" b="0" i="0" u="none" strike="noStrike">
                          <a:solidFill>
                            <a:srgbClr val="000000"/>
                          </a:solidFill>
                          <a:effectLst/>
                          <a:latin typeface="Times New Roman" panose="02020603050405020304" pitchFamily="18" charset="0"/>
                        </a:rPr>
                        <a:t> </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ru-RU" sz="800" b="0" i="0" u="none" strike="noStrike">
                          <a:solidFill>
                            <a:srgbClr val="000000"/>
                          </a:solidFill>
                          <a:effectLst/>
                          <a:latin typeface="Times New Roman" panose="02020603050405020304" pitchFamily="18" charset="0"/>
                        </a:rPr>
                        <a:t>105</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ru-RU" sz="800" b="0" i="0" u="none" strike="noStrike">
                          <a:solidFill>
                            <a:srgbClr val="000000"/>
                          </a:solidFill>
                          <a:effectLst/>
                          <a:latin typeface="Times New Roman" panose="02020603050405020304" pitchFamily="18" charset="0"/>
                        </a:rPr>
                        <a:t>5</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a:txBody>
                    <a:bodyPr/>
                    <a:lstStyle/>
                    <a:p>
                      <a:pPr algn="ctr" fontAlgn="ctr"/>
                      <a:r>
                        <a:rPr lang="ru-RU" sz="800" b="0" i="0" u="none" strike="noStrike">
                          <a:solidFill>
                            <a:srgbClr val="000000"/>
                          </a:solidFill>
                          <a:effectLst/>
                          <a:latin typeface="Times New Roman" panose="02020603050405020304" pitchFamily="18" charset="0"/>
                        </a:rPr>
                        <a:t> </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a:txBody>
                    <a:bodyPr/>
                    <a:lstStyle/>
                    <a:p>
                      <a:pPr algn="ctr" fontAlgn="ctr"/>
                      <a:r>
                        <a:rPr lang="ru-RU" sz="800" b="0" i="0" u="none" strike="noStrike">
                          <a:solidFill>
                            <a:srgbClr val="000000"/>
                          </a:solidFill>
                          <a:effectLst/>
                          <a:latin typeface="Times New Roman" panose="02020603050405020304" pitchFamily="18" charset="0"/>
                        </a:rPr>
                        <a:t> </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a:txBody>
                    <a:bodyPr/>
                    <a:lstStyle/>
                    <a:p>
                      <a:pPr algn="ctr" fontAlgn="ctr"/>
                      <a:r>
                        <a:rPr lang="ru-RU" sz="800" b="0" i="0" u="none" strike="noStrike">
                          <a:solidFill>
                            <a:srgbClr val="000000"/>
                          </a:solidFill>
                          <a:effectLst/>
                          <a:latin typeface="Times New Roman" panose="02020603050405020304" pitchFamily="18" charset="0"/>
                        </a:rPr>
                        <a:t> </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gridSpan="2">
                  <a:txBody>
                    <a:bodyPr/>
                    <a:lstStyle/>
                    <a:p>
                      <a:pPr algn="l" fontAlgn="ctr"/>
                      <a:r>
                        <a:rPr lang="ru-RU" sz="800" b="0" i="0" u="none" strike="noStrike">
                          <a:solidFill>
                            <a:srgbClr val="000000"/>
                          </a:solidFill>
                          <a:effectLst/>
                          <a:latin typeface="Times New Roman" panose="02020603050405020304" pitchFamily="18" charset="0"/>
                        </a:rPr>
                        <a:t>Жалпы педагогика/                                              Общая педагогика/                                            </a:t>
                      </a:r>
                      <a:r>
                        <a:rPr lang="en-US" sz="800" b="0" i="0" u="none" strike="noStrike">
                          <a:solidFill>
                            <a:srgbClr val="000000"/>
                          </a:solidFill>
                          <a:effectLst/>
                          <a:latin typeface="Times New Roman" panose="02020603050405020304" pitchFamily="18" charset="0"/>
                        </a:rPr>
                        <a:t>General Pedagogy</a:t>
                      </a:r>
                    </a:p>
                  </a:txBody>
                  <a:tcPr marL="2368" marR="2368" marT="23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pPr algn="l" fontAlgn="b"/>
                      <a:endParaRPr lang="ru-RU" sz="800" b="0" i="0" u="none" strike="noStrike">
                        <a:solidFill>
                          <a:srgbClr val="000000"/>
                        </a:solidFill>
                        <a:effectLst/>
                        <a:latin typeface="Times New Roman" panose="02020603050405020304" pitchFamily="18" charset="0"/>
                      </a:endParaRPr>
                    </a:p>
                  </a:txBody>
                  <a:tcPr marL="2368" marR="2368" marT="2368"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ru-RU" sz="800" b="0" i="0" u="none" strike="noStrike">
                        <a:solidFill>
                          <a:srgbClr val="000000"/>
                        </a:solidFill>
                        <a:effectLst/>
                        <a:latin typeface="Times New Roman" panose="02020603050405020304" pitchFamily="18" charset="0"/>
                      </a:endParaRPr>
                    </a:p>
                  </a:txBody>
                  <a:tcPr marL="2368" marR="2368" marT="2368"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ru-RU" sz="800" b="0" i="0" u="none" strike="noStrike">
                        <a:solidFill>
                          <a:srgbClr val="000000"/>
                        </a:solidFill>
                        <a:effectLst/>
                        <a:latin typeface="Times New Roman" panose="02020603050405020304" pitchFamily="18" charset="0"/>
                      </a:endParaRPr>
                    </a:p>
                  </a:txBody>
                  <a:tcPr marL="2368" marR="2368" marT="2368" marB="0" anchor="b">
                    <a:lnL>
                      <a:noFill/>
                    </a:lnL>
                    <a:lnR>
                      <a:noFill/>
                    </a:lnR>
                    <a:lnT>
                      <a:noFill/>
                    </a:lnT>
                    <a:lnB>
                      <a:noFill/>
                    </a:lnB>
                  </a:tcPr>
                </a:tc>
                <a:extLst>
                  <a:ext uri="{0D108BD9-81ED-4DB2-BD59-A6C34878D82A}">
                    <a16:rowId xmlns:a16="http://schemas.microsoft.com/office/drawing/2014/main" xmlns="" val="908430657"/>
                  </a:ext>
                </a:extLst>
              </a:tr>
              <a:tr h="382293">
                <a:tc vMerge="1">
                  <a:txBody>
                    <a:bodyPr/>
                    <a:lstStyle/>
                    <a:p>
                      <a:endParaRPr lang="ru-RU"/>
                    </a:p>
                  </a:txBody>
                  <a:tcPr/>
                </a:tc>
                <a:tc gridSpan="2">
                  <a:txBody>
                    <a:bodyPr/>
                    <a:lstStyle/>
                    <a:p>
                      <a:pPr algn="l" fontAlgn="ctr"/>
                      <a:r>
                        <a:rPr lang="en-US" sz="400" b="0" i="0" u="none" strike="noStrike">
                          <a:solidFill>
                            <a:srgbClr val="000000"/>
                          </a:solidFill>
                          <a:effectLst/>
                          <a:latin typeface="Times New Roman" panose="02020603050405020304" pitchFamily="18" charset="0"/>
                        </a:rPr>
                        <a:t>5207   TKA / LK/PC</a:t>
                      </a:r>
                    </a:p>
                  </a:txBody>
                  <a:tcPr marL="2368" marR="2368" marT="236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l" fontAlgn="ctr"/>
                      <a:endParaRPr lang="en-US" sz="400" b="0" i="0" u="none" strike="noStrike">
                        <a:solidFill>
                          <a:srgbClr val="000000"/>
                        </a:solidFill>
                        <a:effectLst/>
                        <a:latin typeface="Times New Roman" panose="02020603050405020304" pitchFamily="18" charset="0"/>
                      </a:endParaRPr>
                    </a:p>
                  </a:txBody>
                  <a:tcPr marL="2368" marR="2368" marT="236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fontAlgn="ctr"/>
                      <a:r>
                        <a:rPr lang="ru-RU" sz="800" b="0" i="0" u="none" strike="noStrike" dirty="0">
                          <a:solidFill>
                            <a:srgbClr val="000000"/>
                          </a:solidFill>
                          <a:effectLst/>
                          <a:latin typeface="Times New Roman" panose="02020603050405020304" pitchFamily="18" charset="0"/>
                        </a:rPr>
                        <a:t> </a:t>
                      </a:r>
                      <a:r>
                        <a:rPr lang="ru-RU" sz="800" b="0" i="0" u="none" strike="noStrike" dirty="0" err="1">
                          <a:solidFill>
                            <a:srgbClr val="000000"/>
                          </a:solidFill>
                          <a:effectLst/>
                          <a:latin typeface="Times New Roman" panose="02020603050405020304" pitchFamily="18" charset="0"/>
                        </a:rPr>
                        <a:t>Тұлғалық</a:t>
                      </a:r>
                      <a:r>
                        <a:rPr lang="ru-RU" sz="800" b="0" i="0" u="none" strike="noStrike" dirty="0">
                          <a:solidFill>
                            <a:srgbClr val="000000"/>
                          </a:solidFill>
                          <a:effectLst/>
                          <a:latin typeface="Times New Roman" panose="02020603050405020304" pitchFamily="18" charset="0"/>
                        </a:rPr>
                        <a:t> </a:t>
                      </a:r>
                      <a:r>
                        <a:rPr lang="ru-RU" sz="800" b="0" i="0" u="none" strike="noStrike" dirty="0" err="1">
                          <a:solidFill>
                            <a:srgbClr val="000000"/>
                          </a:solidFill>
                          <a:effectLst/>
                          <a:latin typeface="Times New Roman" panose="02020603050405020304" pitchFamily="18" charset="0"/>
                        </a:rPr>
                        <a:t>капиталға</a:t>
                      </a:r>
                      <a:r>
                        <a:rPr lang="ru-RU" sz="800" b="0" i="0" u="none" strike="noStrike" dirty="0">
                          <a:solidFill>
                            <a:srgbClr val="000000"/>
                          </a:solidFill>
                          <a:effectLst/>
                          <a:latin typeface="Times New Roman" panose="02020603050405020304" pitchFamily="18" charset="0"/>
                        </a:rPr>
                        <a:t> </a:t>
                      </a:r>
                      <a:r>
                        <a:rPr lang="ru-RU" sz="800" b="0" i="0" u="none" strike="noStrike" dirty="0" err="1">
                          <a:solidFill>
                            <a:srgbClr val="000000"/>
                          </a:solidFill>
                          <a:effectLst/>
                          <a:latin typeface="Times New Roman" panose="02020603050405020304" pitchFamily="18" charset="0"/>
                        </a:rPr>
                        <a:t>айналдыру</a:t>
                      </a:r>
                      <a:r>
                        <a:rPr lang="ru-RU" sz="800" b="0" i="0" u="none" strike="noStrike" dirty="0">
                          <a:solidFill>
                            <a:srgbClr val="000000"/>
                          </a:solidFill>
                          <a:effectLst/>
                          <a:latin typeface="Times New Roman" panose="02020603050405020304" pitchFamily="18" charset="0"/>
                        </a:rPr>
                        <a:t>  (</a:t>
                      </a:r>
                      <a:r>
                        <a:rPr lang="ru-RU" sz="800" b="0" i="0" u="none" strike="noStrike" dirty="0" err="1">
                          <a:solidFill>
                            <a:srgbClr val="000000"/>
                          </a:solidFill>
                          <a:effectLst/>
                          <a:latin typeface="Times New Roman" panose="02020603050405020304" pitchFamily="18" charset="0"/>
                        </a:rPr>
                        <a:t>жеке</a:t>
                      </a:r>
                      <a:r>
                        <a:rPr lang="ru-RU" sz="800" b="0" i="0" u="none" strike="noStrike" dirty="0">
                          <a:solidFill>
                            <a:srgbClr val="000000"/>
                          </a:solidFill>
                          <a:effectLst/>
                          <a:latin typeface="Times New Roman" panose="02020603050405020304" pitchFamily="18" charset="0"/>
                        </a:rPr>
                        <a:t> бренд </a:t>
                      </a:r>
                      <a:r>
                        <a:rPr lang="ru-RU" sz="800" b="0" i="0" u="none" strike="noStrike" dirty="0" err="1">
                          <a:solidFill>
                            <a:srgbClr val="000000"/>
                          </a:solidFill>
                          <a:effectLst/>
                          <a:latin typeface="Times New Roman" panose="02020603050405020304" pitchFamily="18" charset="0"/>
                        </a:rPr>
                        <a:t>құру</a:t>
                      </a:r>
                      <a:r>
                        <a:rPr lang="ru-RU" sz="800" b="0" i="0" u="none" strike="noStrike" dirty="0">
                          <a:solidFill>
                            <a:srgbClr val="000000"/>
                          </a:solidFill>
                          <a:effectLst/>
                          <a:latin typeface="Times New Roman" panose="02020603050405020304" pitchFamily="18" charset="0"/>
                        </a:rPr>
                        <a:t>)/Личностная капитализация (создание личного бренда)/</a:t>
                      </a:r>
                      <a:r>
                        <a:rPr lang="en-US" sz="800" b="0" i="0" u="none" strike="noStrike" dirty="0">
                          <a:solidFill>
                            <a:srgbClr val="000000"/>
                          </a:solidFill>
                          <a:effectLst/>
                          <a:latin typeface="Times New Roman" panose="02020603050405020304" pitchFamily="18" charset="0"/>
                        </a:rPr>
                        <a:t>Personal capitalization (creating a personal brand)</a:t>
                      </a:r>
                    </a:p>
                  </a:txBody>
                  <a:tcPr marL="2368" marR="2368" marT="23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hMerge="1">
                  <a:txBody>
                    <a:bodyPr/>
                    <a:lstStyle/>
                    <a:p>
                      <a:pPr algn="l" fontAlgn="ctr"/>
                      <a:endParaRPr lang="en-US" sz="800" b="0" i="0" u="none" strike="noStrike" dirty="0">
                        <a:solidFill>
                          <a:srgbClr val="000000"/>
                        </a:solidFill>
                        <a:effectLst/>
                        <a:latin typeface="Times New Roman" panose="02020603050405020304" pitchFamily="18" charset="0"/>
                      </a:endParaRPr>
                    </a:p>
                  </a:txBody>
                  <a:tcPr marL="2368" marR="2368" marT="23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vMerge="1">
                  <a:txBody>
                    <a:bodyPr/>
                    <a:lstStyle/>
                    <a:p>
                      <a:endParaRPr lang="ru-RU"/>
                    </a:p>
                  </a:txBody>
                  <a:tcPr/>
                </a:tc>
                <a:tc vMerge="1">
                  <a:txBody>
                    <a:bodyPr/>
                    <a:lstStyle/>
                    <a:p>
                      <a:endParaRPr lang="ru-RU"/>
                    </a:p>
                  </a:txBody>
                  <a:tcPr/>
                </a:tc>
                <a:tc vMerge="1">
                  <a:txBody>
                    <a:bodyPr/>
                    <a:lstStyle/>
                    <a:p>
                      <a:endParaRPr lang="ru-RU"/>
                    </a:p>
                  </a:txBody>
                  <a:tcPr/>
                </a:tc>
                <a:tc gridSpan="2" vMerge="1">
                  <a:txBody>
                    <a:bodyPr/>
                    <a:lstStyle/>
                    <a:p>
                      <a:endParaRPr lang="ru-RU"/>
                    </a:p>
                  </a:txBody>
                  <a:tcPr/>
                </a:tc>
                <a:tc hMerge="1"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gridSpan="2" vMerge="1">
                  <a:txBody>
                    <a:bodyPr/>
                    <a:lstStyle/>
                    <a:p>
                      <a:endParaRPr lang="ru-RU"/>
                    </a:p>
                  </a:txBody>
                  <a:tcPr/>
                </a:tc>
                <a:tc hMerge="1" vMerge="1">
                  <a:txBody>
                    <a:bodyPr/>
                    <a:lstStyle/>
                    <a:p>
                      <a:pPr algn="l" fontAlgn="b"/>
                      <a:endParaRPr lang="ru-RU" sz="800" b="0" i="0" u="none" strike="noStrike" dirty="0">
                        <a:solidFill>
                          <a:srgbClr val="000000"/>
                        </a:solidFill>
                        <a:effectLst/>
                        <a:latin typeface="Times New Roman" panose="02020603050405020304" pitchFamily="18" charset="0"/>
                      </a:endParaRPr>
                    </a:p>
                  </a:txBody>
                  <a:tcPr marL="2368" marR="2368" marT="2368"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ru-RU" sz="800" b="0" i="0" u="none" strike="noStrike" dirty="0">
                        <a:solidFill>
                          <a:srgbClr val="000000"/>
                        </a:solidFill>
                        <a:effectLst/>
                        <a:latin typeface="Times New Roman" panose="02020603050405020304" pitchFamily="18" charset="0"/>
                      </a:endParaRPr>
                    </a:p>
                  </a:txBody>
                  <a:tcPr marL="2368" marR="2368" marT="2368" marB="0" anchor="b">
                    <a:lnL>
                      <a:noFill/>
                    </a:lnL>
                    <a:lnR>
                      <a:noFill/>
                    </a:lnR>
                    <a:lnT>
                      <a:noFill/>
                    </a:lnT>
                    <a:lnB>
                      <a:noFill/>
                    </a:lnB>
                  </a:tcPr>
                </a:tc>
                <a:tc>
                  <a:txBody>
                    <a:bodyPr/>
                    <a:lstStyle/>
                    <a:p>
                      <a:pPr algn="l" fontAlgn="b"/>
                      <a:endParaRPr lang="ru-RU" sz="800" b="0" i="0" u="none" strike="noStrike" dirty="0">
                        <a:solidFill>
                          <a:srgbClr val="000000"/>
                        </a:solidFill>
                        <a:effectLst/>
                        <a:latin typeface="Times New Roman" panose="02020603050405020304" pitchFamily="18" charset="0"/>
                      </a:endParaRPr>
                    </a:p>
                  </a:txBody>
                  <a:tcPr marL="2368" marR="2368" marT="2368" marB="0" anchor="b">
                    <a:lnL>
                      <a:noFill/>
                    </a:lnL>
                    <a:lnR>
                      <a:noFill/>
                    </a:lnR>
                    <a:lnT>
                      <a:noFill/>
                    </a:lnT>
                    <a:lnB>
                      <a:noFill/>
                    </a:lnB>
                  </a:tcPr>
                </a:tc>
                <a:extLst>
                  <a:ext uri="{0D108BD9-81ED-4DB2-BD59-A6C34878D82A}">
                    <a16:rowId xmlns:a16="http://schemas.microsoft.com/office/drawing/2014/main" xmlns="" val="946832213"/>
                  </a:ext>
                </a:extLst>
              </a:tr>
            </a:tbl>
          </a:graphicData>
        </a:graphic>
      </p:graphicFrame>
    </p:spTree>
    <p:extLst>
      <p:ext uri="{BB962C8B-B14F-4D97-AF65-F5344CB8AC3E}">
        <p14:creationId xmlns:p14="http://schemas.microsoft.com/office/powerpoint/2010/main" val="22462423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70787" y="273268"/>
            <a:ext cx="6821213" cy="3993931"/>
          </a:xfrm>
        </p:spPr>
        <p:txBody>
          <a:bodyPr>
            <a:noAutofit/>
          </a:bodyPr>
          <a:lstStyle/>
          <a:p>
            <a:pPr>
              <a:lnSpc>
                <a:spcPct val="100000"/>
              </a:lnSpc>
            </a:pPr>
            <a:r>
              <a:rPr lang="ru-RU" sz="2400" dirty="0" smtClean="0">
                <a:latin typeface="Arial" panose="020B0604020202020204" pitchFamily="34" charset="0"/>
                <a:cs typeface="Arial" panose="020B0604020202020204" pitchFamily="34" charset="0"/>
              </a:rPr>
              <a:t>«</a:t>
            </a:r>
            <a:r>
              <a:rPr lang="ru-RU" sz="2400" dirty="0" err="1">
                <a:latin typeface="Times New Roman" panose="02020603050405020304" pitchFamily="18" charset="0"/>
                <a:cs typeface="Times New Roman" panose="02020603050405020304" pitchFamily="18" charset="0"/>
              </a:rPr>
              <a:t>Педагогикалық</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білім</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беруді</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жақсарту</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мақсатында</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педагогикалық</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мамандықтар</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бойынша</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кадрлар</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даярлауды</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жүзеге</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асыратын</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жоғары</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оқу</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орындары</a:t>
            </a:r>
            <a:r>
              <a:rPr lang="ru-RU" sz="2400" dirty="0">
                <a:latin typeface="Times New Roman" panose="02020603050405020304" pitchFamily="18" charset="0"/>
                <a:cs typeface="Times New Roman" panose="02020603050405020304" pitchFamily="18" charset="0"/>
              </a:rPr>
              <a:t> мен </a:t>
            </a:r>
            <a:r>
              <a:rPr lang="ru-RU" sz="2400" dirty="0" err="1">
                <a:latin typeface="Times New Roman" panose="02020603050405020304" pitchFamily="18" charset="0"/>
                <a:cs typeface="Times New Roman" panose="02020603050405020304" pitchFamily="18" charset="0"/>
              </a:rPr>
              <a:t>колледждерді</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бейіндеу</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жүргізілетін</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болады</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Бұл</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үшін</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педагогтер</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даярлауды</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жүзеге</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асыратын</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жоғары</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оқу</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орындары</a:t>
            </a:r>
            <a:r>
              <a:rPr lang="ru-RU" sz="2400" dirty="0">
                <a:latin typeface="Times New Roman" panose="02020603050405020304" pitchFamily="18" charset="0"/>
                <a:cs typeface="Times New Roman" panose="02020603050405020304" pitchFamily="18" charset="0"/>
              </a:rPr>
              <a:t> мен </a:t>
            </a:r>
            <a:r>
              <a:rPr lang="ru-RU" sz="2400" dirty="0" err="1">
                <a:latin typeface="Times New Roman" panose="02020603050405020304" pitchFamily="18" charset="0"/>
                <a:cs typeface="Times New Roman" panose="02020603050405020304" pitchFamily="18" charset="0"/>
              </a:rPr>
              <a:t>колледждерге</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қойылатын</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біліктілік</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талаптары</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күшейтілетін</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болады</a:t>
            </a:r>
            <a:r>
              <a:rPr lang="ru-RU" sz="2400" dirty="0">
                <a:latin typeface="Times New Roman" panose="02020603050405020304" pitchFamily="18" charset="0"/>
                <a:cs typeface="Times New Roman" panose="02020603050405020304" pitchFamily="18" charset="0"/>
              </a:rPr>
              <a:t>.</a:t>
            </a:r>
            <a:r>
              <a:rPr lang="ru-RU" sz="2400" dirty="0" smtClean="0">
                <a:latin typeface="Times New Roman" panose="02020603050405020304" pitchFamily="18" charset="0"/>
                <a:cs typeface="Times New Roman" panose="02020603050405020304" pitchFamily="18" charset="0"/>
              </a:rPr>
              <a:t>.»</a:t>
            </a:r>
            <a:r>
              <a:rPr lang="ru-RU" sz="2400" dirty="0">
                <a:latin typeface="Times New Roman" panose="02020603050405020304" pitchFamily="18" charset="0"/>
                <a:cs typeface="Times New Roman" panose="02020603050405020304" pitchFamily="18" charset="0"/>
              </a:rPr>
              <a:t/>
            </a:r>
            <a:br>
              <a:rPr lang="ru-RU" sz="2400" dirty="0">
                <a:latin typeface="Times New Roman" panose="02020603050405020304" pitchFamily="18" charset="0"/>
                <a:cs typeface="Times New Roman" panose="02020603050405020304" pitchFamily="18" charset="0"/>
              </a:rPr>
            </a:br>
            <a:endParaRPr lang="ru-RU" sz="2400" dirty="0">
              <a:latin typeface="Times New Roman" panose="02020603050405020304" pitchFamily="18" charset="0"/>
              <a:cs typeface="Times New Roman" panose="02020603050405020304" pitchFamily="18" charset="0"/>
            </a:endParaRPr>
          </a:p>
        </p:txBody>
      </p:sp>
      <p:sp>
        <p:nvSpPr>
          <p:cNvPr id="4" name="TextBox 3"/>
          <p:cNvSpPr txBox="1"/>
          <p:nvPr/>
        </p:nvSpPr>
        <p:spPr>
          <a:xfrm>
            <a:off x="6502400" y="4689716"/>
            <a:ext cx="5689600" cy="830997"/>
          </a:xfrm>
          <a:prstGeom prst="rect">
            <a:avLst/>
          </a:prstGeom>
          <a:noFill/>
        </p:spPr>
        <p:txBody>
          <a:bodyPr wrap="square" rtlCol="0">
            <a:spAutoFit/>
          </a:bodyPr>
          <a:lstStyle/>
          <a:p>
            <a:pPr algn="r"/>
            <a:r>
              <a:rPr lang="ru-RU" sz="2400" dirty="0" err="1"/>
              <a:t>Қазақстан</a:t>
            </a:r>
            <a:r>
              <a:rPr lang="ru-RU" sz="2400" dirty="0"/>
              <a:t> </a:t>
            </a:r>
            <a:r>
              <a:rPr lang="ru-RU" sz="2400" dirty="0" err="1"/>
              <a:t>Республикасы</a:t>
            </a:r>
            <a:r>
              <a:rPr lang="ru-RU" sz="2400" dirty="0"/>
              <a:t> </a:t>
            </a:r>
            <a:r>
              <a:rPr lang="ru-RU" sz="2400" dirty="0" err="1"/>
              <a:t>Үкіметінің</a:t>
            </a:r>
            <a:r>
              <a:rPr lang="ru-RU" sz="2400" dirty="0"/>
              <a:t> 2019 </a:t>
            </a:r>
            <a:r>
              <a:rPr lang="ru-RU" sz="2400" dirty="0" err="1"/>
              <a:t>жылғы</a:t>
            </a:r>
            <a:r>
              <a:rPr lang="ru-RU" sz="2400" dirty="0"/>
              <a:t> 27 </a:t>
            </a:r>
            <a:r>
              <a:rPr lang="ru-RU" sz="2400" dirty="0" err="1"/>
              <a:t>желтоқсандағы</a:t>
            </a:r>
            <a:r>
              <a:rPr lang="ru-RU" sz="2400" dirty="0"/>
              <a:t> № 988 </a:t>
            </a:r>
            <a:r>
              <a:rPr lang="ru-RU" sz="2400" dirty="0" err="1"/>
              <a:t>қаулысы</a:t>
            </a:r>
            <a:endParaRPr lang="ru-RU" sz="2400" i="1" dirty="0">
              <a:latin typeface="Arial" panose="020B0604020202020204" pitchFamily="34" charset="0"/>
              <a:cs typeface="Arial" panose="020B0604020202020204" pitchFamily="34" charset="0"/>
            </a:endParaRPr>
          </a:p>
        </p:txBody>
      </p:sp>
      <p:pic>
        <p:nvPicPr>
          <p:cNvPr id="5" name="Рисунок 4"/>
          <p:cNvPicPr>
            <a:picLocks noChangeAspect="1"/>
          </p:cNvPicPr>
          <p:nvPr/>
        </p:nvPicPr>
        <p:blipFill>
          <a:blip r:embed="rId2"/>
          <a:stretch>
            <a:fillRect/>
          </a:stretch>
        </p:blipFill>
        <p:spPr>
          <a:xfrm flipH="1">
            <a:off x="0" y="33632"/>
            <a:ext cx="4838610" cy="6771869"/>
          </a:xfrm>
          <a:prstGeom prst="rect">
            <a:avLst/>
          </a:prstGeom>
        </p:spPr>
      </p:pic>
    </p:spTree>
    <p:extLst>
      <p:ext uri="{BB962C8B-B14F-4D97-AF65-F5344CB8AC3E}">
        <p14:creationId xmlns:p14="http://schemas.microsoft.com/office/powerpoint/2010/main" val="32315821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
            <a:ext cx="12192000" cy="955040"/>
          </a:xfrm>
          <a:solidFill>
            <a:srgbClr val="006666"/>
          </a:solidFill>
        </p:spPr>
        <p:txBody>
          <a:bodyPr>
            <a:normAutofit/>
          </a:bodyPr>
          <a:lstStyle/>
          <a:p>
            <a:r>
              <a:rPr lang="ru-RU" sz="4000" dirty="0" err="1" smtClean="0">
                <a:solidFill>
                  <a:schemeClr val="bg1"/>
                </a:solidFill>
                <a:latin typeface="Arial" panose="020B0604020202020204" pitchFamily="34" charset="0"/>
                <a:cs typeface="Arial" panose="020B0604020202020204" pitchFamily="34" charset="0"/>
              </a:rPr>
              <a:t>Нормативті-құқықтық</a:t>
            </a:r>
            <a:r>
              <a:rPr lang="ru-RU" sz="4000" dirty="0" smtClean="0">
                <a:solidFill>
                  <a:schemeClr val="bg1"/>
                </a:solidFill>
                <a:latin typeface="Arial" panose="020B0604020202020204" pitchFamily="34" charset="0"/>
                <a:cs typeface="Arial" panose="020B0604020202020204" pitchFamily="34" charset="0"/>
              </a:rPr>
              <a:t> </a:t>
            </a:r>
            <a:r>
              <a:rPr lang="ru-RU" sz="4000" dirty="0" err="1" smtClean="0">
                <a:solidFill>
                  <a:schemeClr val="bg1"/>
                </a:solidFill>
                <a:latin typeface="Arial" panose="020B0604020202020204" pitchFamily="34" charset="0"/>
                <a:cs typeface="Arial" panose="020B0604020202020204" pitchFamily="34" charset="0"/>
              </a:rPr>
              <a:t>құжаттар</a:t>
            </a:r>
            <a:endParaRPr lang="ru-RU" sz="4000" dirty="0">
              <a:solidFill>
                <a:schemeClr val="bg1"/>
              </a:solidFill>
              <a:latin typeface="Arial" panose="020B0604020202020204" pitchFamily="34" charset="0"/>
              <a:cs typeface="Arial" panose="020B0604020202020204" pitchFamily="34" charset="0"/>
            </a:endParaRPr>
          </a:p>
        </p:txBody>
      </p:sp>
      <p:sp>
        <p:nvSpPr>
          <p:cNvPr id="3" name="Объект 2"/>
          <p:cNvSpPr>
            <a:spLocks noGrp="1"/>
          </p:cNvSpPr>
          <p:nvPr>
            <p:ph idx="1"/>
          </p:nvPr>
        </p:nvSpPr>
        <p:spPr>
          <a:xfrm>
            <a:off x="264160" y="1046480"/>
            <a:ext cx="11663680" cy="5811520"/>
          </a:xfrm>
        </p:spPr>
        <p:txBody>
          <a:bodyPr>
            <a:noAutofit/>
          </a:bodyPr>
          <a:lstStyle/>
          <a:p>
            <a:pPr algn="just">
              <a:buClr>
                <a:srgbClr val="FFC000"/>
              </a:buClr>
              <a:buFont typeface="Wingdings" panose="05000000000000000000" pitchFamily="2" charset="2"/>
              <a:buChar char="Ø"/>
            </a:pPr>
            <a:r>
              <a:rPr lang="ru-RU" dirty="0">
                <a:latin typeface="Arial" panose="020B0604020202020204" pitchFamily="34" charset="0"/>
                <a:cs typeface="Arial" panose="020B0604020202020204" pitchFamily="34" charset="0"/>
              </a:rPr>
              <a:t> </a:t>
            </a:r>
            <a:r>
              <a:rPr lang="ru-RU" dirty="0" err="1"/>
              <a:t>Қазақстан</a:t>
            </a:r>
            <a:r>
              <a:rPr lang="ru-RU" dirty="0"/>
              <a:t> </a:t>
            </a:r>
            <a:r>
              <a:rPr lang="ru-RU" dirty="0" err="1"/>
              <a:t>Республикасында</a:t>
            </a:r>
            <a:r>
              <a:rPr lang="ru-RU" dirty="0"/>
              <a:t> </a:t>
            </a:r>
            <a:r>
              <a:rPr lang="ru-RU" dirty="0" err="1"/>
              <a:t>білім</a:t>
            </a:r>
            <a:r>
              <a:rPr lang="ru-RU" dirty="0"/>
              <a:t> </a:t>
            </a:r>
            <a:r>
              <a:rPr lang="ru-RU" dirty="0" err="1"/>
              <a:t>беруді</a:t>
            </a:r>
            <a:r>
              <a:rPr lang="ru-RU" dirty="0"/>
              <a:t> </a:t>
            </a:r>
            <a:r>
              <a:rPr lang="ru-RU" dirty="0" err="1"/>
              <a:t>және</a:t>
            </a:r>
            <a:r>
              <a:rPr lang="ru-RU" dirty="0"/>
              <a:t> </a:t>
            </a:r>
            <a:r>
              <a:rPr lang="ru-RU" dirty="0" err="1"/>
              <a:t>ғылымды</a:t>
            </a:r>
            <a:r>
              <a:rPr lang="ru-RU" dirty="0"/>
              <a:t> </a:t>
            </a:r>
            <a:r>
              <a:rPr lang="ru-RU" dirty="0" err="1"/>
              <a:t>дамытудың</a:t>
            </a:r>
            <a:r>
              <a:rPr lang="ru-RU" dirty="0"/>
              <a:t> 2020 – 2025 </a:t>
            </a:r>
            <a:r>
              <a:rPr lang="ru-RU" dirty="0" err="1"/>
              <a:t>жылдарға</a:t>
            </a:r>
            <a:r>
              <a:rPr lang="ru-RU" dirty="0"/>
              <a:t> </a:t>
            </a:r>
            <a:r>
              <a:rPr lang="ru-RU" dirty="0" err="1"/>
              <a:t>арналған</a:t>
            </a:r>
            <a:r>
              <a:rPr lang="ru-RU" dirty="0"/>
              <a:t> </a:t>
            </a:r>
            <a:r>
              <a:rPr lang="ru-RU" dirty="0" err="1"/>
              <a:t>мемлекеттік</a:t>
            </a:r>
            <a:r>
              <a:rPr lang="ru-RU" dirty="0"/>
              <a:t> </a:t>
            </a:r>
            <a:r>
              <a:rPr lang="ru-RU" dirty="0" err="1" smtClean="0"/>
              <a:t>бағдарламасы</a:t>
            </a:r>
            <a:r>
              <a:rPr lang="en-US" dirty="0" smtClean="0"/>
              <a:t>(</a:t>
            </a:r>
            <a:r>
              <a:rPr lang="ru-RU" dirty="0" err="1"/>
              <a:t>қала</a:t>
            </a:r>
            <a:r>
              <a:rPr lang="ru-RU" dirty="0"/>
              <a:t> мен </a:t>
            </a:r>
            <a:r>
              <a:rPr lang="ru-RU" dirty="0" err="1"/>
              <a:t>ауыл</a:t>
            </a:r>
            <a:r>
              <a:rPr lang="ru-RU" dirty="0"/>
              <a:t> </a:t>
            </a:r>
            <a:r>
              <a:rPr lang="ru-RU" dirty="0" err="1"/>
              <a:t>арасындағы</a:t>
            </a:r>
            <a:r>
              <a:rPr lang="ru-RU" dirty="0"/>
              <a:t> </a:t>
            </a:r>
            <a:r>
              <a:rPr lang="ru-RU" dirty="0" err="1"/>
              <a:t>білім</a:t>
            </a:r>
            <a:r>
              <a:rPr lang="ru-RU" dirty="0"/>
              <a:t> </a:t>
            </a:r>
            <a:r>
              <a:rPr lang="ru-RU" dirty="0" err="1"/>
              <a:t>сапасындағы</a:t>
            </a:r>
            <a:r>
              <a:rPr lang="ru-RU" dirty="0"/>
              <a:t> </a:t>
            </a:r>
            <a:r>
              <a:rPr lang="ru-RU" dirty="0" err="1"/>
              <a:t>айырмашылықты</a:t>
            </a:r>
            <a:r>
              <a:rPr lang="ru-RU" dirty="0"/>
              <a:t> </a:t>
            </a:r>
            <a:r>
              <a:rPr lang="ru-RU" dirty="0" err="1"/>
              <a:t>азайту</a:t>
            </a:r>
            <a:r>
              <a:rPr lang="ru-RU" dirty="0"/>
              <a:t>, </a:t>
            </a:r>
            <a:r>
              <a:rPr lang="ru-RU" dirty="0" err="1"/>
              <a:t>мұғалімнің</a:t>
            </a:r>
            <a:r>
              <a:rPr lang="ru-RU" dirty="0"/>
              <a:t> </a:t>
            </a:r>
            <a:r>
              <a:rPr lang="ru-RU" dirty="0" err="1"/>
              <a:t>білімін</a:t>
            </a:r>
            <a:r>
              <a:rPr lang="ru-RU" dirty="0"/>
              <a:t> </a:t>
            </a:r>
            <a:r>
              <a:rPr lang="ru-RU" dirty="0" err="1"/>
              <a:t>жаңарту</a:t>
            </a:r>
            <a:r>
              <a:rPr lang="ru-RU" dirty="0"/>
              <a:t>, </a:t>
            </a:r>
            <a:r>
              <a:rPr lang="ru-RU" dirty="0" err="1"/>
              <a:t>білім</a:t>
            </a:r>
            <a:r>
              <a:rPr lang="ru-RU" dirty="0"/>
              <a:t> </a:t>
            </a:r>
            <a:r>
              <a:rPr lang="ru-RU" dirty="0" err="1"/>
              <a:t>беруді</a:t>
            </a:r>
            <a:r>
              <a:rPr lang="ru-RU" dirty="0"/>
              <a:t> </a:t>
            </a:r>
            <a:r>
              <a:rPr lang="ru-RU" dirty="0" err="1"/>
              <a:t>интернационализациялау</a:t>
            </a:r>
            <a:r>
              <a:rPr lang="ru-RU" dirty="0"/>
              <a:t>, </a:t>
            </a:r>
            <a:r>
              <a:rPr lang="ru-RU" dirty="0" err="1"/>
              <a:t>зерттеу</a:t>
            </a:r>
            <a:r>
              <a:rPr lang="ru-RU" dirty="0"/>
              <a:t> мен </a:t>
            </a:r>
            <a:r>
              <a:rPr lang="ru-RU" dirty="0" err="1"/>
              <a:t>дамуды</a:t>
            </a:r>
            <a:r>
              <a:rPr lang="ru-RU" dirty="0"/>
              <a:t> </a:t>
            </a:r>
            <a:r>
              <a:rPr lang="ru-RU" dirty="0" err="1"/>
              <a:t>ынталандыру</a:t>
            </a:r>
            <a:r>
              <a:rPr lang="ru-RU" dirty="0"/>
              <a:t>, </a:t>
            </a:r>
            <a:r>
              <a:rPr lang="en-US" dirty="0" smtClean="0"/>
              <a:t>QSWUR-</a:t>
            </a:r>
            <a:r>
              <a:rPr lang="ru-RU" dirty="0" err="1"/>
              <a:t>ге</a:t>
            </a:r>
            <a:r>
              <a:rPr lang="ru-RU" dirty="0"/>
              <a:t> </a:t>
            </a:r>
            <a:r>
              <a:rPr lang="ru-RU" dirty="0" err="1"/>
              <a:t>университетке</a:t>
            </a:r>
            <a:r>
              <a:rPr lang="ru-RU" dirty="0"/>
              <a:t> </a:t>
            </a:r>
            <a:r>
              <a:rPr lang="ru-RU" dirty="0" err="1" smtClean="0"/>
              <a:t>түсу</a:t>
            </a:r>
            <a:r>
              <a:rPr lang="ru-RU" dirty="0" smtClean="0"/>
              <a:t>)</a:t>
            </a:r>
          </a:p>
          <a:p>
            <a:pPr>
              <a:buClr>
                <a:srgbClr val="FFC000"/>
              </a:buClr>
              <a:buFont typeface="Wingdings" panose="05000000000000000000" pitchFamily="2" charset="2"/>
              <a:buChar char="Ø"/>
            </a:pPr>
            <a:r>
              <a:rPr lang="kk-KZ" dirty="0" smtClean="0"/>
              <a:t>НАО</a:t>
            </a:r>
            <a:r>
              <a:rPr lang="en-US" dirty="0" smtClean="0"/>
              <a:t>-</a:t>
            </a:r>
            <a:r>
              <a:rPr lang="ru-RU" dirty="0" err="1"/>
              <a:t>ға</a:t>
            </a:r>
            <a:r>
              <a:rPr lang="ru-RU" dirty="0"/>
              <a:t> </a:t>
            </a:r>
            <a:r>
              <a:rPr lang="ru-RU" dirty="0" err="1"/>
              <a:t>көшу</a:t>
            </a:r>
            <a:r>
              <a:rPr lang="ru-RU" dirty="0"/>
              <a:t> </a:t>
            </a:r>
            <a:r>
              <a:rPr lang="ru-RU" dirty="0" err="1"/>
              <a:t>университеттің</a:t>
            </a:r>
            <a:r>
              <a:rPr lang="ru-RU" dirty="0"/>
              <a:t> </a:t>
            </a:r>
            <a:r>
              <a:rPr lang="ru-RU" dirty="0" err="1"/>
              <a:t>құзіреттілігін</a:t>
            </a:r>
            <a:r>
              <a:rPr lang="ru-RU" dirty="0"/>
              <a:t> </a:t>
            </a:r>
            <a:r>
              <a:rPr lang="ru-RU" dirty="0" err="1"/>
              <a:t>және</a:t>
            </a:r>
            <a:r>
              <a:rPr lang="ru-RU" dirty="0"/>
              <a:t> </a:t>
            </a:r>
            <a:r>
              <a:rPr lang="ru-RU" dirty="0" err="1"/>
              <a:t>кірісті</a:t>
            </a:r>
            <a:r>
              <a:rPr lang="ru-RU" dirty="0"/>
              <a:t> </a:t>
            </a:r>
            <a:r>
              <a:rPr lang="ru-RU" dirty="0" err="1"/>
              <a:t>әртараптандыруды</a:t>
            </a:r>
            <a:r>
              <a:rPr lang="ru-RU" dirty="0"/>
              <a:t> </a:t>
            </a:r>
            <a:r>
              <a:rPr lang="ru-RU" dirty="0" err="1" smtClean="0"/>
              <a:t>кеңейтеді</a:t>
            </a:r>
            <a:r>
              <a:rPr lang="ru-RU" dirty="0" smtClean="0"/>
              <a:t>.</a:t>
            </a:r>
          </a:p>
          <a:p>
            <a:pPr>
              <a:buClr>
                <a:srgbClr val="FFC000"/>
              </a:buClr>
              <a:buFont typeface="Wingdings" panose="05000000000000000000" pitchFamily="2" charset="2"/>
              <a:buChar char="Ø"/>
            </a:pPr>
            <a:r>
              <a:rPr lang="ru-RU" dirty="0" err="1" smtClean="0"/>
              <a:t>Университеттердің</a:t>
            </a:r>
            <a:r>
              <a:rPr lang="ru-RU" dirty="0" smtClean="0"/>
              <a:t> </a:t>
            </a:r>
            <a:r>
              <a:rPr lang="ru-RU" dirty="0" err="1"/>
              <a:t>халықаралық</a:t>
            </a:r>
            <a:r>
              <a:rPr lang="ru-RU" dirty="0"/>
              <a:t> </a:t>
            </a:r>
            <a:r>
              <a:rPr lang="ru-RU" dirty="0" err="1"/>
              <a:t>бәсекеге</a:t>
            </a:r>
            <a:r>
              <a:rPr lang="ru-RU" dirty="0"/>
              <a:t> </a:t>
            </a:r>
            <a:r>
              <a:rPr lang="ru-RU" dirty="0" err="1"/>
              <a:t>қабілеттілігін</a:t>
            </a:r>
            <a:r>
              <a:rPr lang="ru-RU" dirty="0"/>
              <a:t> </a:t>
            </a:r>
            <a:r>
              <a:rPr lang="ru-RU" dirty="0" err="1"/>
              <a:t>арттыру</a:t>
            </a:r>
            <a:r>
              <a:rPr lang="ru-RU" dirty="0"/>
              <a:t> </a:t>
            </a:r>
            <a:r>
              <a:rPr lang="ru-RU" dirty="0" err="1"/>
              <a:t>және</a:t>
            </a:r>
            <a:r>
              <a:rPr lang="ru-RU" dirty="0"/>
              <a:t> </a:t>
            </a:r>
            <a:r>
              <a:rPr lang="ru-RU" dirty="0" err="1"/>
              <a:t>академиялық</a:t>
            </a:r>
            <a:r>
              <a:rPr lang="ru-RU" dirty="0"/>
              <a:t> </a:t>
            </a:r>
            <a:r>
              <a:rPr lang="ru-RU" dirty="0" err="1"/>
              <a:t>үздік</a:t>
            </a:r>
            <a:r>
              <a:rPr lang="ru-RU" dirty="0"/>
              <a:t> 10 </a:t>
            </a:r>
            <a:r>
              <a:rPr lang="ru-RU" dirty="0" err="1"/>
              <a:t>жоғары</a:t>
            </a:r>
            <a:r>
              <a:rPr lang="ru-RU" dirty="0"/>
              <a:t> </a:t>
            </a:r>
            <a:r>
              <a:rPr lang="ru-RU" dirty="0" err="1"/>
              <a:t>оқу</a:t>
            </a:r>
            <a:r>
              <a:rPr lang="ru-RU" dirty="0"/>
              <a:t> </a:t>
            </a:r>
            <a:r>
              <a:rPr lang="ru-RU" dirty="0" err="1"/>
              <a:t>орнын</a:t>
            </a:r>
            <a:r>
              <a:rPr lang="ru-RU" dirty="0"/>
              <a:t> </a:t>
            </a:r>
            <a:r>
              <a:rPr lang="ru-RU" dirty="0" err="1"/>
              <a:t>таңдау</a:t>
            </a:r>
            <a:r>
              <a:rPr lang="ru-RU" dirty="0"/>
              <a:t> </a:t>
            </a:r>
            <a:r>
              <a:rPr lang="ru-RU" dirty="0" err="1" smtClean="0"/>
              <a:t>жобасы</a:t>
            </a:r>
            <a:r>
              <a:rPr lang="ru-RU" dirty="0" smtClean="0"/>
              <a:t>.</a:t>
            </a:r>
          </a:p>
          <a:p>
            <a:pPr>
              <a:buClr>
                <a:srgbClr val="FFC000"/>
              </a:buClr>
              <a:buFont typeface="Wingdings" panose="05000000000000000000" pitchFamily="2" charset="2"/>
              <a:buChar char="Ø"/>
            </a:pPr>
            <a:r>
              <a:rPr lang="ru-RU" dirty="0" smtClean="0"/>
              <a:t>Грант </a:t>
            </a:r>
            <a:r>
              <a:rPr lang="ru-RU" dirty="0" err="1"/>
              <a:t>құнын</a:t>
            </a:r>
            <a:r>
              <a:rPr lang="ru-RU" dirty="0"/>
              <a:t> </a:t>
            </a:r>
            <a:r>
              <a:rPr lang="ru-RU" dirty="0" err="1"/>
              <a:t>ұлғайту</a:t>
            </a:r>
            <a:r>
              <a:rPr lang="ru-RU" dirty="0"/>
              <a:t> (профессор-</a:t>
            </a:r>
            <a:r>
              <a:rPr lang="ru-RU" dirty="0" err="1"/>
              <a:t>оқытушылар</a:t>
            </a:r>
            <a:r>
              <a:rPr lang="ru-RU" dirty="0"/>
              <a:t> </a:t>
            </a:r>
            <a:r>
              <a:rPr lang="ru-RU" dirty="0" err="1"/>
              <a:t>құрамының</a:t>
            </a:r>
            <a:r>
              <a:rPr lang="ru-RU" dirty="0"/>
              <a:t>, </a:t>
            </a:r>
            <a:r>
              <a:rPr lang="ru-RU" dirty="0" err="1"/>
              <a:t>жоғары</a:t>
            </a:r>
            <a:r>
              <a:rPr lang="ru-RU" dirty="0"/>
              <a:t> </a:t>
            </a:r>
            <a:r>
              <a:rPr lang="ru-RU" dirty="0" err="1"/>
              <a:t>оқу</a:t>
            </a:r>
            <a:r>
              <a:rPr lang="ru-RU" dirty="0"/>
              <a:t> </a:t>
            </a:r>
            <a:r>
              <a:rPr lang="ru-RU" dirty="0" err="1"/>
              <a:t>орындарының</a:t>
            </a:r>
            <a:r>
              <a:rPr lang="ru-RU" dirty="0"/>
              <a:t> </a:t>
            </a:r>
            <a:r>
              <a:rPr lang="ru-RU" dirty="0" err="1"/>
              <a:t>қызметкерлерінің</a:t>
            </a:r>
            <a:r>
              <a:rPr lang="ru-RU" dirty="0"/>
              <a:t> </a:t>
            </a:r>
            <a:r>
              <a:rPr lang="ru-RU" dirty="0" err="1"/>
              <a:t>жалақысының</a:t>
            </a:r>
            <a:r>
              <a:rPr lang="ru-RU" dirty="0"/>
              <a:t> </a:t>
            </a:r>
            <a:r>
              <a:rPr lang="ru-RU" dirty="0" err="1"/>
              <a:t>өсуі</a:t>
            </a:r>
            <a:r>
              <a:rPr lang="ru-RU" dirty="0"/>
              <a:t>, </a:t>
            </a:r>
            <a:r>
              <a:rPr lang="ru-RU" dirty="0" err="1"/>
              <a:t>әлеуметтік</a:t>
            </a:r>
            <a:r>
              <a:rPr lang="ru-RU" dirty="0"/>
              <a:t> </a:t>
            </a:r>
            <a:r>
              <a:rPr lang="ru-RU" dirty="0" err="1"/>
              <a:t>пакеттер</a:t>
            </a:r>
            <a:r>
              <a:rPr lang="ru-RU" dirty="0"/>
              <a:t>, </a:t>
            </a:r>
            <a:r>
              <a:rPr lang="ru-RU" dirty="0" err="1"/>
              <a:t>біліктілікті</a:t>
            </a:r>
            <a:r>
              <a:rPr lang="ru-RU" dirty="0"/>
              <a:t> </a:t>
            </a:r>
            <a:r>
              <a:rPr lang="ru-RU" dirty="0" err="1"/>
              <a:t>арттыруға</a:t>
            </a:r>
            <a:r>
              <a:rPr lang="ru-RU" dirty="0"/>
              <a:t> </a:t>
            </a:r>
            <a:r>
              <a:rPr lang="ru-RU" dirty="0" err="1"/>
              <a:t>арналған</a:t>
            </a:r>
            <a:r>
              <a:rPr lang="ru-RU" dirty="0"/>
              <a:t> </a:t>
            </a:r>
            <a:r>
              <a:rPr lang="ru-RU" dirty="0" err="1"/>
              <a:t>қаражат</a:t>
            </a:r>
            <a:r>
              <a:rPr lang="ru-RU" dirty="0"/>
              <a:t>)</a:t>
            </a:r>
            <a:endParaRPr lang="ru-R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525200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9880" y="192405"/>
            <a:ext cx="11546840" cy="691515"/>
          </a:xfrm>
        </p:spPr>
        <p:txBody>
          <a:bodyPr>
            <a:normAutofit/>
          </a:bodyPr>
          <a:lstStyle/>
          <a:p>
            <a:endParaRPr lang="ru-RU" sz="3600" b="1" dirty="0">
              <a:solidFill>
                <a:srgbClr val="006666"/>
              </a:solidFill>
              <a:latin typeface="Arial" panose="020B0604020202020204" pitchFamily="34" charset="0"/>
              <a:cs typeface="Arial" panose="020B0604020202020204" pitchFamily="34" charset="0"/>
            </a:endParaRPr>
          </a:p>
        </p:txBody>
      </p:sp>
      <p:sp>
        <p:nvSpPr>
          <p:cNvPr id="3" name="Объект 2"/>
          <p:cNvSpPr>
            <a:spLocks noGrp="1"/>
          </p:cNvSpPr>
          <p:nvPr>
            <p:ph idx="1"/>
          </p:nvPr>
        </p:nvSpPr>
        <p:spPr>
          <a:xfrm>
            <a:off x="373789" y="272956"/>
            <a:ext cx="11482930" cy="1269242"/>
          </a:xfrm>
          <a:solidFill>
            <a:srgbClr val="006666"/>
          </a:solidFill>
        </p:spPr>
        <p:txBody>
          <a:bodyPr>
            <a:normAutofit/>
          </a:bodyPr>
          <a:lstStyle/>
          <a:p>
            <a:pPr marL="0" indent="0">
              <a:buNone/>
            </a:pPr>
            <a:r>
              <a:rPr lang="kk-KZ" sz="3200" dirty="0" smtClean="0">
                <a:solidFill>
                  <a:schemeClr val="bg1"/>
                </a:solidFill>
                <a:latin typeface="Arial" panose="020B0604020202020204" pitchFamily="34" charset="0"/>
                <a:cs typeface="Arial" panose="020B0604020202020204" pitchFamily="34" charset="0"/>
              </a:rPr>
              <a:t>Қазақстандағы мектепке дейінгі ұйымдарға маман даярлауда педагогикалық білім беру мәселелері</a:t>
            </a:r>
            <a:endParaRPr lang="ru-RU" sz="3200" dirty="0">
              <a:solidFill>
                <a:schemeClr val="bg1"/>
              </a:solidFill>
              <a:latin typeface="Arial" panose="020B0604020202020204" pitchFamily="34" charset="0"/>
              <a:cs typeface="Arial" panose="020B0604020202020204" pitchFamily="34" charset="0"/>
            </a:endParaRPr>
          </a:p>
        </p:txBody>
      </p:sp>
      <p:sp>
        <p:nvSpPr>
          <p:cNvPr id="5" name="Прямоугольник 4"/>
          <p:cNvSpPr/>
          <p:nvPr/>
        </p:nvSpPr>
        <p:spPr>
          <a:xfrm>
            <a:off x="450375" y="1443841"/>
            <a:ext cx="11395881" cy="4154984"/>
          </a:xfrm>
          <a:prstGeom prst="rect">
            <a:avLst/>
          </a:prstGeom>
        </p:spPr>
        <p:txBody>
          <a:bodyPr wrap="square">
            <a:spAutoFit/>
          </a:bodyPr>
          <a:lstStyle/>
          <a:p>
            <a:pPr marL="342900" indent="-342900">
              <a:buFont typeface="Wingdings" panose="05000000000000000000" pitchFamily="2" charset="2"/>
              <a:buChar char="§"/>
            </a:pPr>
            <a:r>
              <a:rPr lang="ru-RU" sz="2400" dirty="0" smtClean="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Жоғары</a:t>
            </a:r>
            <a:r>
              <a:rPr lang="ru-RU" sz="2400" dirty="0" smtClean="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оқу</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орындарындағы</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ескі</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бағдарламалар</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болашақ</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педагогикалық</a:t>
            </a:r>
            <a:r>
              <a:rPr lang="ru-RU" sz="2400" dirty="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мамандықтар</a:t>
            </a:r>
            <a:r>
              <a:rPr lang="ru-RU" sz="2400" dirty="0" smtClean="0">
                <a:latin typeface="Times New Roman" panose="02020603050405020304" pitchFamily="18" charset="0"/>
                <a:cs typeface="Times New Roman" panose="02020603050405020304" pitchFamily="18" charset="0"/>
              </a:rPr>
              <a:t> атласы </a:t>
            </a:r>
            <a:r>
              <a:rPr lang="ru-RU" sz="2400" dirty="0" err="1">
                <a:latin typeface="Times New Roman" panose="02020603050405020304" pitchFamily="18" charset="0"/>
                <a:cs typeface="Times New Roman" panose="02020603050405020304" pitchFamily="18" charset="0"/>
              </a:rPr>
              <a:t>бойынша</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дайындық</a:t>
            </a:r>
            <a:r>
              <a:rPr lang="ru-RU" sz="2400" dirty="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жеткіліксіз</a:t>
            </a:r>
            <a:r>
              <a:rPr lang="ru-RU" sz="2400" dirty="0" smtClean="0">
                <a:latin typeface="Times New Roman" panose="02020603050405020304" pitchFamily="18" charset="0"/>
                <a:cs typeface="Times New Roman" panose="02020603050405020304" pitchFamily="18" charset="0"/>
              </a:rPr>
              <a:t>);</a:t>
            </a:r>
          </a:p>
          <a:p>
            <a:pPr marL="342900" indent="-342900">
              <a:buFont typeface="Wingdings" panose="05000000000000000000" pitchFamily="2" charset="2"/>
              <a:buChar char="§"/>
            </a:pPr>
            <a:r>
              <a:rPr lang="ru-RU" sz="2400" dirty="0" err="1">
                <a:latin typeface="Times New Roman" panose="02020603050405020304" pitchFamily="18" charset="0"/>
                <a:cs typeface="Times New Roman" panose="02020603050405020304" pitchFamily="18" charset="0"/>
              </a:rPr>
              <a:t>О</a:t>
            </a:r>
            <a:r>
              <a:rPr lang="ru-RU" sz="2400" dirty="0" err="1" smtClean="0">
                <a:latin typeface="Times New Roman" panose="02020603050405020304" pitchFamily="18" charset="0"/>
                <a:cs typeface="Times New Roman" panose="02020603050405020304" pitchFamily="18" charset="0"/>
              </a:rPr>
              <a:t>қыту</a:t>
            </a:r>
            <a:r>
              <a:rPr lang="ru-RU" sz="2400" dirty="0" smtClean="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технологияларының</a:t>
            </a:r>
            <a:r>
              <a:rPr lang="ru-RU" sz="2400" dirty="0" smtClean="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ескіруі</a:t>
            </a:r>
            <a:r>
              <a:rPr lang="ru-RU" sz="2400" dirty="0" smtClean="0">
                <a:latin typeface="Times New Roman" panose="02020603050405020304" pitchFamily="18" charset="0"/>
                <a:cs typeface="Times New Roman" panose="02020603050405020304" pitchFamily="18" charset="0"/>
              </a:rPr>
              <a:t>;</a:t>
            </a:r>
          </a:p>
          <a:p>
            <a:pPr marL="342900" indent="-342900">
              <a:buFont typeface="Wingdings" panose="05000000000000000000" pitchFamily="2" charset="2"/>
              <a:buChar char="§"/>
            </a:pPr>
            <a:r>
              <a:rPr lang="ru-RU" sz="2400" dirty="0" err="1" smtClean="0">
                <a:latin typeface="Times New Roman" panose="02020603050405020304" pitchFamily="18" charset="0"/>
                <a:cs typeface="Times New Roman" panose="02020603050405020304" pitchFamily="18" charset="0"/>
              </a:rPr>
              <a:t>Мектепке</a:t>
            </a:r>
            <a:r>
              <a:rPr lang="ru-RU" sz="2400" dirty="0" smtClean="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дейінгі</a:t>
            </a:r>
            <a:r>
              <a:rPr lang="ru-RU" sz="2400" dirty="0" smtClean="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ұйымдармен</a:t>
            </a:r>
            <a:r>
              <a:rPr lang="ru-RU" sz="2400" dirty="0" smtClean="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байланыстың</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жоқтығы</a:t>
            </a:r>
            <a:r>
              <a:rPr lang="ru-RU" sz="2400" dirty="0">
                <a:latin typeface="Times New Roman" panose="02020603050405020304" pitchFamily="18" charset="0"/>
                <a:cs typeface="Times New Roman" panose="02020603050405020304" pitchFamily="18" charset="0"/>
              </a:rPr>
              <a:t>, ЖОО мен </a:t>
            </a:r>
            <a:r>
              <a:rPr lang="ru-RU" sz="2400" dirty="0" err="1" smtClean="0">
                <a:latin typeface="Times New Roman" panose="02020603050405020304" pitchFamily="18" charset="0"/>
                <a:cs typeface="Times New Roman" panose="02020603050405020304" pitchFamily="18" charset="0"/>
              </a:rPr>
              <a:t>мектепке</a:t>
            </a:r>
            <a:r>
              <a:rPr lang="ru-RU" sz="2400" dirty="0" smtClean="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дейінгі</a:t>
            </a:r>
            <a:r>
              <a:rPr lang="ru-RU" sz="2400" dirty="0" smtClean="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ұйым</a:t>
            </a:r>
            <a:r>
              <a:rPr lang="ru-RU" sz="2400" dirty="0" smtClean="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арасындағы</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интеграцияның</a:t>
            </a:r>
            <a:r>
              <a:rPr lang="ru-RU" sz="2400" dirty="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нашарлығы</a:t>
            </a:r>
            <a:r>
              <a:rPr lang="ru-RU" sz="2400" dirty="0" smtClean="0">
                <a:latin typeface="Times New Roman" panose="02020603050405020304" pitchFamily="18" charset="0"/>
                <a:cs typeface="Times New Roman" panose="02020603050405020304" pitchFamily="18" charset="0"/>
              </a:rPr>
              <a:t>;</a:t>
            </a:r>
          </a:p>
          <a:p>
            <a:pPr marL="342900" indent="-342900">
              <a:buFont typeface="Wingdings" panose="05000000000000000000" pitchFamily="2" charset="2"/>
              <a:buChar char="§"/>
            </a:pPr>
            <a:r>
              <a:rPr lang="ru-RU" sz="2400" dirty="0">
                <a:latin typeface="Times New Roman" panose="02020603050405020304" pitchFamily="18" charset="0"/>
                <a:cs typeface="Times New Roman" panose="02020603050405020304" pitchFamily="18" charset="0"/>
              </a:rPr>
              <a:t>О</a:t>
            </a:r>
            <a:r>
              <a:rPr lang="ru-RU" sz="2400" dirty="0" smtClean="0">
                <a:latin typeface="Times New Roman" panose="02020603050405020304" pitchFamily="18" charset="0"/>
                <a:cs typeface="Times New Roman" panose="02020603050405020304" pitchFamily="18" charset="0"/>
              </a:rPr>
              <a:t>нлайн </a:t>
            </a:r>
            <a:r>
              <a:rPr lang="ru-RU" sz="2400" dirty="0" err="1">
                <a:latin typeface="Times New Roman" panose="02020603050405020304" pitchFamily="18" charset="0"/>
                <a:cs typeface="Times New Roman" panose="02020603050405020304" pitchFamily="18" charset="0"/>
              </a:rPr>
              <a:t>оқытудың</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және</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техникалық</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жабдықтардың</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экожүйесінің</a:t>
            </a:r>
            <a:r>
              <a:rPr lang="ru-RU" sz="2400" dirty="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жоқтығы</a:t>
            </a:r>
            <a:r>
              <a:rPr lang="ru-RU" sz="2400" dirty="0" smtClean="0">
                <a:latin typeface="Times New Roman" panose="02020603050405020304" pitchFamily="18" charset="0"/>
                <a:cs typeface="Times New Roman" panose="02020603050405020304" pitchFamily="18" charset="0"/>
              </a:rPr>
              <a:t>;</a:t>
            </a:r>
          </a:p>
          <a:p>
            <a:pPr marL="342900" indent="-342900">
              <a:buFont typeface="Wingdings" panose="05000000000000000000" pitchFamily="2" charset="2"/>
              <a:buChar char="§"/>
            </a:pPr>
            <a:r>
              <a:rPr lang="ru-RU" sz="2400" dirty="0" smtClean="0">
                <a:latin typeface="Times New Roman" panose="02020603050405020304" pitchFamily="18" charset="0"/>
                <a:cs typeface="Times New Roman" panose="02020603050405020304" pitchFamily="18" charset="0"/>
              </a:rPr>
              <a:t>ПОҚ-</a:t>
            </a:r>
            <a:r>
              <a:rPr lang="ru-RU" sz="2400" dirty="0" err="1" smtClean="0">
                <a:latin typeface="Times New Roman" panose="02020603050405020304" pitchFamily="18" charset="0"/>
                <a:cs typeface="Times New Roman" panose="02020603050405020304" pitchFamily="18" charset="0"/>
              </a:rPr>
              <a:t>тың</a:t>
            </a:r>
            <a:r>
              <a:rPr lang="ru-RU" sz="2400" dirty="0" smtClean="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қартаюы</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жас</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оқытушылардың</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үлесі</a:t>
            </a:r>
            <a:r>
              <a:rPr lang="ru-RU" sz="2400" dirty="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төмен</a:t>
            </a:r>
            <a:r>
              <a:rPr lang="ru-RU" sz="2400" dirty="0" smtClean="0">
                <a:latin typeface="Times New Roman" panose="02020603050405020304" pitchFamily="18" charset="0"/>
                <a:cs typeface="Times New Roman" panose="02020603050405020304" pitchFamily="18" charset="0"/>
              </a:rPr>
              <a:t>;</a:t>
            </a:r>
          </a:p>
          <a:p>
            <a:pPr marL="342900" indent="-342900">
              <a:buFont typeface="Wingdings" panose="05000000000000000000" pitchFamily="2" charset="2"/>
              <a:buChar char="§"/>
            </a:pPr>
            <a:r>
              <a:rPr lang="ru-RU" sz="2400" dirty="0" err="1" smtClean="0">
                <a:latin typeface="Times New Roman" panose="02020603050405020304" pitchFamily="18" charset="0"/>
                <a:cs typeface="Times New Roman" panose="02020603050405020304" pitchFamily="18" charset="0"/>
              </a:rPr>
              <a:t>Менеджменттің</a:t>
            </a:r>
            <a:r>
              <a:rPr lang="ru-RU" sz="2400" dirty="0" smtClean="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ескірген</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тәсілдері</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прогрессивті</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емес</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ұйымдық</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құрылым</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кадрлар</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бөлімі</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оқу</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бөлімдері</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факультеттер</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кафедралар</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маркетингтік</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жылжудың</a:t>
            </a:r>
            <a:r>
              <a:rPr lang="ru-RU" sz="2400" dirty="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жоқтығы</a:t>
            </a:r>
            <a:r>
              <a:rPr lang="ru-RU" sz="2400" dirty="0" smtClean="0">
                <a:latin typeface="Times New Roman" panose="02020603050405020304" pitchFamily="18" charset="0"/>
                <a:cs typeface="Times New Roman" panose="02020603050405020304" pitchFamily="18" charset="0"/>
              </a:rPr>
              <a:t>;</a:t>
            </a:r>
          </a:p>
          <a:p>
            <a:pPr marL="342900" indent="-342900">
              <a:buFont typeface="Wingdings" panose="05000000000000000000" pitchFamily="2" charset="2"/>
              <a:buChar char="§"/>
            </a:pPr>
            <a:r>
              <a:rPr lang="ru-RU" sz="2400" dirty="0" err="1" smtClean="0">
                <a:latin typeface="Times New Roman" panose="02020603050405020304" pitchFamily="18" charset="0"/>
                <a:cs typeface="Times New Roman" panose="02020603050405020304" pitchFamily="18" charset="0"/>
              </a:rPr>
              <a:t>Педагогикалық</a:t>
            </a:r>
            <a:r>
              <a:rPr lang="ru-RU" sz="2400" dirty="0" smtClean="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якорьлық</a:t>
            </a:r>
            <a:r>
              <a:rPr lang="ru-RU" sz="2400" dirty="0" smtClean="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зерттеу</a:t>
            </a:r>
            <a:r>
              <a:rPr lang="ru-RU" sz="2400" dirty="0" smtClean="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тақырыптарының</a:t>
            </a:r>
            <a:r>
              <a:rPr lang="ru-RU" sz="2400" dirty="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болмауы</a:t>
            </a:r>
            <a:r>
              <a:rPr lang="ru-RU" sz="2400" dirty="0" smtClean="0">
                <a:latin typeface="Times New Roman" panose="02020603050405020304" pitchFamily="18" charset="0"/>
                <a:cs typeface="Times New Roman" panose="02020603050405020304" pitchFamily="18" charset="0"/>
              </a:rPr>
              <a:t>. </a:t>
            </a:r>
            <a:endParaRPr lang="ru-R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9516343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2580" y="1"/>
            <a:ext cx="11546840" cy="1005840"/>
          </a:xfrm>
        </p:spPr>
        <p:txBody>
          <a:bodyPr>
            <a:normAutofit/>
          </a:bodyPr>
          <a:lstStyle/>
          <a:p>
            <a:pPr algn="ctr"/>
            <a:r>
              <a:rPr lang="kk-KZ" sz="2000" b="1" spc="10" dirty="0" smtClean="0">
                <a:solidFill>
                  <a:srgbClr val="006666"/>
                </a:solidFill>
                <a:latin typeface="Times New Roman" panose="02020603050405020304" pitchFamily="18" charset="0"/>
                <a:cs typeface="Times New Roman" panose="02020603050405020304" pitchFamily="18" charset="0"/>
              </a:rPr>
              <a:t>Мектепке дейінгі оқыту және тәрбиелеу білім беру бағдарламасы бойынша маман дайын дайындаудағы инновациялық бағыттары</a:t>
            </a:r>
            <a:endParaRPr lang="ru-RU" sz="2000" b="1" dirty="0">
              <a:solidFill>
                <a:srgbClr val="006666"/>
              </a:solidFill>
              <a:latin typeface="Times New Roman" panose="02020603050405020304" pitchFamily="18" charset="0"/>
              <a:cs typeface="Times New Roman" panose="02020603050405020304" pitchFamily="18" charset="0"/>
            </a:endParaRPr>
          </a:p>
        </p:txBody>
      </p:sp>
      <p:graphicFrame>
        <p:nvGraphicFramePr>
          <p:cNvPr id="6" name="Объект 5"/>
          <p:cNvGraphicFramePr>
            <a:graphicFrameLocks noGrp="1"/>
          </p:cNvGraphicFramePr>
          <p:nvPr>
            <p:ph idx="1"/>
            <p:extLst>
              <p:ext uri="{D42A27DB-BD31-4B8C-83A1-F6EECF244321}">
                <p14:modId xmlns:p14="http://schemas.microsoft.com/office/powerpoint/2010/main" val="2205206566"/>
              </p:ext>
            </p:extLst>
          </p:nvPr>
        </p:nvGraphicFramePr>
        <p:xfrm>
          <a:off x="0" y="1001700"/>
          <a:ext cx="12192000" cy="6156960"/>
        </p:xfrm>
        <a:graphic>
          <a:graphicData uri="http://schemas.openxmlformats.org/drawingml/2006/table">
            <a:tbl>
              <a:tblPr firstRow="1" bandRow="1">
                <a:tableStyleId>{C083E6E3-FA7D-4D7B-A595-EF9225AFEA82}</a:tableStyleId>
              </a:tblPr>
              <a:tblGrid>
                <a:gridCol w="3362960">
                  <a:extLst>
                    <a:ext uri="{9D8B030D-6E8A-4147-A177-3AD203B41FA5}">
                      <a16:colId xmlns:a16="http://schemas.microsoft.com/office/drawing/2014/main" xmlns="" val="20000"/>
                    </a:ext>
                  </a:extLst>
                </a:gridCol>
                <a:gridCol w="8829040">
                  <a:extLst>
                    <a:ext uri="{9D8B030D-6E8A-4147-A177-3AD203B41FA5}">
                      <a16:colId xmlns:a16="http://schemas.microsoft.com/office/drawing/2014/main" xmlns="" val="20001"/>
                    </a:ext>
                  </a:extLst>
                </a:gridCol>
              </a:tblGrid>
              <a:tr h="496278">
                <a:tc>
                  <a:txBody>
                    <a:bodyPr/>
                    <a:lstStyle/>
                    <a:p>
                      <a:pPr algn="ctr"/>
                      <a:r>
                        <a:rPr lang="kk-KZ" sz="2800" b="0" dirty="0" smtClean="0">
                          <a:solidFill>
                            <a:schemeClr val="bg1"/>
                          </a:solidFill>
                          <a:latin typeface="Arial" panose="020B0604020202020204" pitchFamily="34" charset="0"/>
                          <a:cs typeface="Arial" panose="020B0604020202020204" pitchFamily="34" charset="0"/>
                        </a:rPr>
                        <a:t>Білім беру ортасын құрудың</a:t>
                      </a:r>
                      <a:endParaRPr lang="ru-RU" sz="2800" b="0" dirty="0">
                        <a:solidFill>
                          <a:schemeClr val="bg1"/>
                        </a:solidFill>
                        <a:latin typeface="Arial" panose="020B0604020202020204" pitchFamily="34" charset="0"/>
                        <a:cs typeface="Arial" panose="020B0604020202020204" pitchFamily="34" charset="0"/>
                      </a:endParaRPr>
                    </a:p>
                  </a:txBody>
                  <a:tcPr>
                    <a:solidFill>
                      <a:srgbClr val="006666"/>
                    </a:solidFill>
                  </a:tcPr>
                </a:tc>
                <a:tc>
                  <a:txBody>
                    <a:bodyPr/>
                    <a:lstStyle/>
                    <a:p>
                      <a:pPr algn="ctr"/>
                      <a:r>
                        <a:rPr lang="kk-KZ" sz="2800" b="0" dirty="0" smtClean="0">
                          <a:solidFill>
                            <a:schemeClr val="bg1"/>
                          </a:solidFill>
                          <a:latin typeface="Arial" panose="020B0604020202020204" pitchFamily="34" charset="0"/>
                          <a:cs typeface="Arial" panose="020B0604020202020204" pitchFamily="34" charset="0"/>
                        </a:rPr>
                        <a:t>Мазмұны</a:t>
                      </a:r>
                      <a:endParaRPr lang="ru-RU" sz="2800" b="0" dirty="0">
                        <a:solidFill>
                          <a:schemeClr val="bg1"/>
                        </a:solidFill>
                        <a:latin typeface="Arial" panose="020B0604020202020204" pitchFamily="34" charset="0"/>
                        <a:cs typeface="Arial" panose="020B0604020202020204" pitchFamily="34" charset="0"/>
                      </a:endParaRPr>
                    </a:p>
                  </a:txBody>
                  <a:tcPr>
                    <a:solidFill>
                      <a:srgbClr val="006666"/>
                    </a:solidFill>
                  </a:tcPr>
                </a:tc>
                <a:extLst>
                  <a:ext uri="{0D108BD9-81ED-4DB2-BD59-A6C34878D82A}">
                    <a16:rowId xmlns:a16="http://schemas.microsoft.com/office/drawing/2014/main" xmlns="" val="10000"/>
                  </a:ext>
                </a:extLst>
              </a:tr>
              <a:tr h="4975430">
                <a:tc>
                  <a:txBody>
                    <a:bodyPr/>
                    <a:lstStyle/>
                    <a:p>
                      <a:pPr algn="ctr"/>
                      <a:r>
                        <a:rPr lang="kk-KZ" sz="2800" b="1" dirty="0" smtClean="0">
                          <a:solidFill>
                            <a:srgbClr val="006666"/>
                          </a:solidFill>
                          <a:latin typeface="Arial" panose="020B0604020202020204" pitchFamily="34" charset="0"/>
                          <a:cs typeface="Arial" panose="020B0604020202020204" pitchFamily="34" charset="0"/>
                        </a:rPr>
                        <a:t>Бағыттары</a:t>
                      </a:r>
                      <a:endParaRPr lang="ru-RU" sz="2800" b="1" dirty="0" smtClean="0">
                        <a:solidFill>
                          <a:srgbClr val="006666"/>
                        </a:solidFill>
                        <a:latin typeface="Arial" panose="020B0604020202020204" pitchFamily="34" charset="0"/>
                        <a:cs typeface="Arial" panose="020B0604020202020204" pitchFamily="34" charset="0"/>
                      </a:endParaRPr>
                    </a:p>
                  </a:txBody>
                  <a:tcPr anchor="ctr"/>
                </a:tc>
                <a:tc>
                  <a:txBody>
                    <a:bodyPr/>
                    <a:lstStyle/>
                    <a:p>
                      <a:pPr marL="342900" indent="-342900">
                        <a:buClr>
                          <a:srgbClr val="006666"/>
                        </a:buClr>
                        <a:buFont typeface="Wingdings" panose="05000000000000000000" pitchFamily="2" charset="2"/>
                        <a:buChar char="§"/>
                      </a:pPr>
                      <a:r>
                        <a:rPr lang="ru-RU" sz="2400" b="0" i="0" u="none" strike="noStrike" kern="1200" dirty="0" err="1" smtClean="0">
                          <a:solidFill>
                            <a:schemeClr val="tx1"/>
                          </a:solidFill>
                          <a:effectLst/>
                          <a:latin typeface="+mn-lt"/>
                          <a:ea typeface="+mn-ea"/>
                          <a:cs typeface="+mn-cs"/>
                        </a:rPr>
                        <a:t>Мектепке</a:t>
                      </a:r>
                      <a:r>
                        <a:rPr lang="ru-RU" sz="2400" b="0" i="0" u="none" strike="noStrike" kern="1200" dirty="0" smtClean="0">
                          <a:solidFill>
                            <a:schemeClr val="tx1"/>
                          </a:solidFill>
                          <a:effectLst/>
                          <a:latin typeface="+mn-lt"/>
                          <a:ea typeface="+mn-ea"/>
                          <a:cs typeface="+mn-cs"/>
                        </a:rPr>
                        <a:t> </a:t>
                      </a:r>
                      <a:r>
                        <a:rPr lang="ru-RU" sz="2400" b="0" i="0" u="none" strike="noStrike" kern="1200" dirty="0" err="1" smtClean="0">
                          <a:solidFill>
                            <a:schemeClr val="tx1"/>
                          </a:solidFill>
                          <a:effectLst/>
                          <a:latin typeface="+mn-lt"/>
                          <a:ea typeface="+mn-ea"/>
                          <a:cs typeface="+mn-cs"/>
                        </a:rPr>
                        <a:t>дейінгі</a:t>
                      </a:r>
                      <a:r>
                        <a:rPr lang="ru-RU" sz="2400" b="0" i="0" u="none" strike="noStrike" kern="1200" dirty="0" smtClean="0">
                          <a:solidFill>
                            <a:schemeClr val="tx1"/>
                          </a:solidFill>
                          <a:effectLst/>
                          <a:latin typeface="+mn-lt"/>
                          <a:ea typeface="+mn-ea"/>
                          <a:cs typeface="+mn-cs"/>
                        </a:rPr>
                        <a:t> </a:t>
                      </a:r>
                      <a:r>
                        <a:rPr lang="ru-RU" sz="2400" b="0" i="0" u="none" strike="noStrike" kern="1200" dirty="0" err="1" smtClean="0">
                          <a:solidFill>
                            <a:schemeClr val="tx1"/>
                          </a:solidFill>
                          <a:effectLst/>
                          <a:latin typeface="+mn-lt"/>
                          <a:ea typeface="+mn-ea"/>
                          <a:cs typeface="+mn-cs"/>
                        </a:rPr>
                        <a:t>оқыту</a:t>
                      </a:r>
                      <a:r>
                        <a:rPr lang="ru-RU" sz="2400" b="0" i="0" u="none" strike="noStrike" kern="1200" dirty="0" smtClean="0">
                          <a:solidFill>
                            <a:schemeClr val="tx1"/>
                          </a:solidFill>
                          <a:effectLst/>
                          <a:latin typeface="+mn-lt"/>
                          <a:ea typeface="+mn-ea"/>
                          <a:cs typeface="+mn-cs"/>
                        </a:rPr>
                        <a:t> </a:t>
                      </a:r>
                      <a:r>
                        <a:rPr lang="ru-RU" sz="2400" b="0" i="0" u="none" strike="noStrike" kern="1200" dirty="0" err="1" smtClean="0">
                          <a:solidFill>
                            <a:schemeClr val="tx1"/>
                          </a:solidFill>
                          <a:effectLst/>
                          <a:latin typeface="+mn-lt"/>
                          <a:ea typeface="+mn-ea"/>
                          <a:cs typeface="+mn-cs"/>
                        </a:rPr>
                        <a:t>және</a:t>
                      </a:r>
                      <a:r>
                        <a:rPr lang="ru-RU" sz="2400" b="0" i="0" u="none" strike="noStrike" kern="1200" dirty="0" smtClean="0">
                          <a:solidFill>
                            <a:schemeClr val="tx1"/>
                          </a:solidFill>
                          <a:effectLst/>
                          <a:latin typeface="+mn-lt"/>
                          <a:ea typeface="+mn-ea"/>
                          <a:cs typeface="+mn-cs"/>
                        </a:rPr>
                        <a:t> </a:t>
                      </a:r>
                      <a:r>
                        <a:rPr lang="ru-RU" sz="2400" b="0" i="0" u="none" strike="noStrike" kern="1200" dirty="0" err="1" smtClean="0">
                          <a:solidFill>
                            <a:schemeClr val="tx1"/>
                          </a:solidFill>
                          <a:effectLst/>
                          <a:latin typeface="+mn-lt"/>
                          <a:ea typeface="+mn-ea"/>
                          <a:cs typeface="+mn-cs"/>
                        </a:rPr>
                        <a:t>тәрбиелеу</a:t>
                      </a:r>
                      <a:r>
                        <a:rPr lang="ru-RU" sz="2400" b="0" i="0" u="none" strike="noStrike" kern="1200" dirty="0" smtClean="0">
                          <a:solidFill>
                            <a:schemeClr val="tx1"/>
                          </a:solidFill>
                          <a:effectLst/>
                          <a:latin typeface="+mn-lt"/>
                          <a:ea typeface="+mn-ea"/>
                          <a:cs typeface="+mn-cs"/>
                        </a:rPr>
                        <a:t> </a:t>
                      </a:r>
                      <a:r>
                        <a:rPr lang="ru-RU" sz="2400" b="0" i="0" u="none" strike="noStrike" kern="1200" dirty="0" err="1" smtClean="0">
                          <a:solidFill>
                            <a:schemeClr val="tx1"/>
                          </a:solidFill>
                          <a:effectLst/>
                          <a:latin typeface="+mn-lt"/>
                          <a:ea typeface="+mn-ea"/>
                          <a:cs typeface="+mn-cs"/>
                        </a:rPr>
                        <a:t>мамандығы</a:t>
                      </a:r>
                      <a:r>
                        <a:rPr lang="ru-RU" sz="2400" b="0" i="0" u="none" strike="noStrike" kern="1200" dirty="0" smtClean="0">
                          <a:solidFill>
                            <a:schemeClr val="tx1"/>
                          </a:solidFill>
                          <a:effectLst/>
                          <a:latin typeface="+mn-lt"/>
                          <a:ea typeface="+mn-ea"/>
                          <a:cs typeface="+mn-cs"/>
                        </a:rPr>
                        <a:t> </a:t>
                      </a:r>
                      <a:r>
                        <a:rPr lang="ru-RU" sz="2400" b="0" i="0" u="none" strike="noStrike" kern="1200" dirty="0" err="1" smtClean="0">
                          <a:solidFill>
                            <a:schemeClr val="tx1"/>
                          </a:solidFill>
                          <a:effectLst/>
                          <a:latin typeface="+mn-lt"/>
                          <a:ea typeface="+mn-ea"/>
                          <a:cs typeface="+mn-cs"/>
                        </a:rPr>
                        <a:t>бойынша</a:t>
                      </a:r>
                      <a:r>
                        <a:rPr lang="ru-RU" sz="2400" b="0" i="0" u="none" strike="noStrike" kern="1200" dirty="0" smtClean="0">
                          <a:solidFill>
                            <a:schemeClr val="tx1"/>
                          </a:solidFill>
                          <a:effectLst/>
                          <a:latin typeface="+mn-lt"/>
                          <a:ea typeface="+mn-ea"/>
                          <a:cs typeface="+mn-cs"/>
                        </a:rPr>
                        <a:t> </a:t>
                      </a:r>
                      <a:r>
                        <a:rPr lang="ru-RU" sz="2400" b="0" i="0" u="none" strike="noStrike" kern="1200" dirty="0" err="1" smtClean="0">
                          <a:solidFill>
                            <a:schemeClr val="tx1"/>
                          </a:solidFill>
                          <a:effectLst/>
                          <a:latin typeface="+mn-lt"/>
                          <a:ea typeface="+mn-ea"/>
                          <a:cs typeface="+mn-cs"/>
                        </a:rPr>
                        <a:t>инновациялық</a:t>
                      </a:r>
                      <a:r>
                        <a:rPr lang="ru-RU" sz="2400" b="0" i="0" u="none" strike="noStrike" kern="1200" dirty="0" smtClean="0">
                          <a:solidFill>
                            <a:schemeClr val="tx1"/>
                          </a:solidFill>
                          <a:effectLst/>
                          <a:latin typeface="+mn-lt"/>
                          <a:ea typeface="+mn-ea"/>
                          <a:cs typeface="+mn-cs"/>
                        </a:rPr>
                        <a:t> </a:t>
                      </a:r>
                      <a:r>
                        <a:rPr lang="ru-RU" sz="2400" b="0" i="0" u="none" strike="noStrike" kern="1200" dirty="0" err="1" smtClean="0">
                          <a:solidFill>
                            <a:schemeClr val="tx1"/>
                          </a:solidFill>
                          <a:effectLst/>
                          <a:latin typeface="+mn-lt"/>
                          <a:ea typeface="+mn-ea"/>
                          <a:cs typeface="+mn-cs"/>
                        </a:rPr>
                        <a:t>бағдарламалар</a:t>
                      </a:r>
                      <a:r>
                        <a:rPr lang="ru-RU" sz="2400" b="0" i="0" u="none" strike="noStrike" kern="1200" dirty="0" smtClean="0">
                          <a:solidFill>
                            <a:schemeClr val="tx1"/>
                          </a:solidFill>
                          <a:effectLst/>
                          <a:latin typeface="+mn-lt"/>
                          <a:ea typeface="+mn-ea"/>
                          <a:cs typeface="+mn-cs"/>
                        </a:rPr>
                        <a:t> </a:t>
                      </a:r>
                      <a:r>
                        <a:rPr lang="ru-RU" sz="2400" b="0" i="0" u="none" strike="noStrike" kern="1200" dirty="0" err="1" smtClean="0">
                          <a:solidFill>
                            <a:schemeClr val="tx1"/>
                          </a:solidFill>
                          <a:effectLst/>
                          <a:latin typeface="+mn-lt"/>
                          <a:ea typeface="+mn-ea"/>
                          <a:cs typeface="+mn-cs"/>
                        </a:rPr>
                        <a:t>дайындау</a:t>
                      </a:r>
                      <a:r>
                        <a:rPr lang="ru-RU" sz="2400" b="0" i="0" u="none" strike="noStrike" kern="1200" dirty="0" smtClean="0">
                          <a:solidFill>
                            <a:schemeClr val="tx1"/>
                          </a:solidFill>
                          <a:effectLst/>
                          <a:latin typeface="+mn-lt"/>
                          <a:ea typeface="+mn-ea"/>
                          <a:cs typeface="+mn-cs"/>
                        </a:rPr>
                        <a:t>;</a:t>
                      </a:r>
                    </a:p>
                    <a:p>
                      <a:pPr marL="342900" indent="-342900">
                        <a:buClr>
                          <a:srgbClr val="006666"/>
                        </a:buClr>
                        <a:buFont typeface="Wingdings" panose="05000000000000000000" pitchFamily="2" charset="2"/>
                        <a:buChar char="§"/>
                      </a:pPr>
                      <a:r>
                        <a:rPr lang="ru-RU" sz="2400" b="0" i="0" u="none" strike="noStrike" kern="1200" dirty="0" err="1" smtClean="0">
                          <a:solidFill>
                            <a:schemeClr val="tx1"/>
                          </a:solidFill>
                          <a:effectLst/>
                          <a:latin typeface="+mn-lt"/>
                          <a:ea typeface="+mn-ea"/>
                          <a:cs typeface="+mn-cs"/>
                        </a:rPr>
                        <a:t>Білім</a:t>
                      </a:r>
                      <a:r>
                        <a:rPr lang="ru-RU" sz="2400" b="0" i="0" u="none" strike="noStrike" kern="1200" dirty="0" smtClean="0">
                          <a:solidFill>
                            <a:schemeClr val="tx1"/>
                          </a:solidFill>
                          <a:effectLst/>
                          <a:latin typeface="+mn-lt"/>
                          <a:ea typeface="+mn-ea"/>
                          <a:cs typeface="+mn-cs"/>
                        </a:rPr>
                        <a:t> беру </a:t>
                      </a:r>
                      <a:r>
                        <a:rPr lang="ru-RU" sz="2400" b="0" i="0" u="none" strike="noStrike" kern="1200" dirty="0" err="1" smtClean="0">
                          <a:solidFill>
                            <a:schemeClr val="tx1"/>
                          </a:solidFill>
                          <a:effectLst/>
                          <a:latin typeface="+mn-lt"/>
                          <a:ea typeface="+mn-ea"/>
                          <a:cs typeface="+mn-cs"/>
                        </a:rPr>
                        <a:t>бағдарламаларының</a:t>
                      </a:r>
                      <a:r>
                        <a:rPr lang="ru-RU" sz="2400" b="0" i="0" u="none" strike="noStrike" kern="1200" dirty="0" smtClean="0">
                          <a:solidFill>
                            <a:schemeClr val="tx1"/>
                          </a:solidFill>
                          <a:effectLst/>
                          <a:latin typeface="+mn-lt"/>
                          <a:ea typeface="+mn-ea"/>
                          <a:cs typeface="+mn-cs"/>
                        </a:rPr>
                        <a:t> </a:t>
                      </a:r>
                      <a:r>
                        <a:rPr lang="ru-RU" sz="2400" b="0" i="0" u="none" strike="noStrike" kern="1200" baseline="0" dirty="0" smtClean="0">
                          <a:solidFill>
                            <a:schemeClr val="tx1"/>
                          </a:solidFill>
                          <a:effectLst/>
                          <a:latin typeface="+mn-lt"/>
                          <a:ea typeface="+mn-ea"/>
                          <a:cs typeface="+mn-cs"/>
                        </a:rPr>
                        <a:t> </a:t>
                      </a:r>
                      <a:r>
                        <a:rPr lang="ru-RU" sz="2400" b="0" i="0" u="none" strike="noStrike" kern="1200" baseline="0" dirty="0" err="1" smtClean="0">
                          <a:solidFill>
                            <a:schemeClr val="tx1"/>
                          </a:solidFill>
                          <a:effectLst/>
                          <a:latin typeface="+mn-lt"/>
                          <a:ea typeface="+mn-ea"/>
                          <a:cs typeface="+mn-cs"/>
                        </a:rPr>
                        <a:t>академиялық</a:t>
                      </a:r>
                      <a:r>
                        <a:rPr lang="ru-RU" sz="2400" b="0" i="0" u="none" strike="noStrike" kern="1200" baseline="0" dirty="0" smtClean="0">
                          <a:solidFill>
                            <a:schemeClr val="tx1"/>
                          </a:solidFill>
                          <a:effectLst/>
                          <a:latin typeface="+mn-lt"/>
                          <a:ea typeface="+mn-ea"/>
                          <a:cs typeface="+mn-cs"/>
                        </a:rPr>
                        <a:t> </a:t>
                      </a:r>
                      <a:r>
                        <a:rPr lang="ru-RU" sz="2400" b="0" i="0" u="none" strike="noStrike" kern="1200" baseline="0" dirty="0" err="1" smtClean="0">
                          <a:solidFill>
                            <a:schemeClr val="tx1"/>
                          </a:solidFill>
                          <a:effectLst/>
                          <a:latin typeface="+mn-lt"/>
                          <a:ea typeface="+mn-ea"/>
                          <a:cs typeface="+mn-cs"/>
                        </a:rPr>
                        <a:t>көшбасшысын</a:t>
                      </a:r>
                      <a:r>
                        <a:rPr lang="ru-RU" sz="2400" b="0" i="0" u="none" strike="noStrike" kern="1200" baseline="0" dirty="0" smtClean="0">
                          <a:solidFill>
                            <a:schemeClr val="tx1"/>
                          </a:solidFill>
                          <a:effectLst/>
                          <a:latin typeface="+mn-lt"/>
                          <a:ea typeface="+mn-ea"/>
                          <a:cs typeface="+mn-cs"/>
                        </a:rPr>
                        <a:t> </a:t>
                      </a:r>
                      <a:r>
                        <a:rPr lang="ru-RU" sz="2400" b="0" i="0" u="none" strike="noStrike" kern="1200" baseline="0" dirty="0" err="1" smtClean="0">
                          <a:solidFill>
                            <a:schemeClr val="tx1"/>
                          </a:solidFill>
                          <a:effectLst/>
                          <a:latin typeface="+mn-lt"/>
                          <a:ea typeface="+mn-ea"/>
                          <a:cs typeface="+mn-cs"/>
                        </a:rPr>
                        <a:t>белгілеу</a:t>
                      </a:r>
                      <a:r>
                        <a:rPr lang="ru-RU" sz="2400" b="0" i="0" u="none" strike="noStrike" kern="1200" baseline="0" dirty="0" smtClean="0">
                          <a:solidFill>
                            <a:schemeClr val="tx1"/>
                          </a:solidFill>
                          <a:effectLst/>
                          <a:latin typeface="+mn-lt"/>
                          <a:ea typeface="+mn-ea"/>
                          <a:cs typeface="+mn-cs"/>
                        </a:rPr>
                        <a:t>;  </a:t>
                      </a:r>
                    </a:p>
                    <a:p>
                      <a:pPr marL="342900" indent="-342900">
                        <a:buClr>
                          <a:srgbClr val="006666"/>
                        </a:buClr>
                        <a:buFont typeface="Wingdings" panose="05000000000000000000" pitchFamily="2" charset="2"/>
                        <a:buChar char="§"/>
                      </a:pPr>
                      <a:r>
                        <a:rPr lang="ru-RU" sz="2400" b="0" i="0" u="none" strike="noStrike" kern="1200" baseline="0" dirty="0" err="1" smtClean="0">
                          <a:solidFill>
                            <a:schemeClr val="tx1"/>
                          </a:solidFill>
                          <a:effectLst/>
                          <a:latin typeface="+mn-lt"/>
                          <a:ea typeface="+mn-ea"/>
                          <a:cs typeface="+mn-cs"/>
                        </a:rPr>
                        <a:t>Мектепке</a:t>
                      </a:r>
                      <a:r>
                        <a:rPr lang="ru-RU" sz="2400" b="0" i="0" u="none" strike="noStrike" kern="1200" baseline="0" dirty="0" smtClean="0">
                          <a:solidFill>
                            <a:schemeClr val="tx1"/>
                          </a:solidFill>
                          <a:effectLst/>
                          <a:latin typeface="+mn-lt"/>
                          <a:ea typeface="+mn-ea"/>
                          <a:cs typeface="+mn-cs"/>
                        </a:rPr>
                        <a:t> </a:t>
                      </a:r>
                      <a:r>
                        <a:rPr lang="ru-RU" sz="2400" b="0" i="0" u="none" strike="noStrike" kern="1200" baseline="0" dirty="0" err="1" smtClean="0">
                          <a:solidFill>
                            <a:schemeClr val="tx1"/>
                          </a:solidFill>
                          <a:effectLst/>
                          <a:latin typeface="+mn-lt"/>
                          <a:ea typeface="+mn-ea"/>
                          <a:cs typeface="+mn-cs"/>
                        </a:rPr>
                        <a:t>дейінгі</a:t>
                      </a:r>
                      <a:r>
                        <a:rPr lang="ru-RU" sz="2400" b="0" i="0" u="none" strike="noStrike" kern="1200" baseline="0" dirty="0" smtClean="0">
                          <a:solidFill>
                            <a:schemeClr val="tx1"/>
                          </a:solidFill>
                          <a:effectLst/>
                          <a:latin typeface="+mn-lt"/>
                          <a:ea typeface="+mn-ea"/>
                          <a:cs typeface="+mn-cs"/>
                        </a:rPr>
                        <a:t> </a:t>
                      </a:r>
                      <a:r>
                        <a:rPr lang="ru-RU" sz="2400" b="0" i="0" u="none" strike="noStrike" kern="1200" baseline="0" dirty="0" err="1" smtClean="0">
                          <a:solidFill>
                            <a:schemeClr val="tx1"/>
                          </a:solidFill>
                          <a:effectLst/>
                          <a:latin typeface="+mn-lt"/>
                          <a:ea typeface="+mn-ea"/>
                          <a:cs typeface="+mn-cs"/>
                        </a:rPr>
                        <a:t>тәрбиелеу</a:t>
                      </a:r>
                      <a:r>
                        <a:rPr lang="ru-RU" sz="2400" b="0" i="0" u="none" strike="noStrike" kern="1200" baseline="0" dirty="0" smtClean="0">
                          <a:solidFill>
                            <a:schemeClr val="tx1"/>
                          </a:solidFill>
                          <a:effectLst/>
                          <a:latin typeface="+mn-lt"/>
                          <a:ea typeface="+mn-ea"/>
                          <a:cs typeface="+mn-cs"/>
                        </a:rPr>
                        <a:t> </a:t>
                      </a:r>
                      <a:r>
                        <a:rPr lang="ru-RU" sz="2400" b="0" i="0" u="none" strike="noStrike" kern="1200" baseline="0" dirty="0" err="1" smtClean="0">
                          <a:solidFill>
                            <a:schemeClr val="tx1"/>
                          </a:solidFill>
                          <a:effectLst/>
                          <a:latin typeface="+mn-lt"/>
                          <a:ea typeface="+mn-ea"/>
                          <a:cs typeface="+mn-cs"/>
                        </a:rPr>
                        <a:t>және</a:t>
                      </a:r>
                      <a:r>
                        <a:rPr lang="ru-RU" sz="2400" b="0" i="0" u="none" strike="noStrike" kern="1200" baseline="0" dirty="0" smtClean="0">
                          <a:solidFill>
                            <a:schemeClr val="tx1"/>
                          </a:solidFill>
                          <a:effectLst/>
                          <a:latin typeface="+mn-lt"/>
                          <a:ea typeface="+mn-ea"/>
                          <a:cs typeface="+mn-cs"/>
                        </a:rPr>
                        <a:t> </a:t>
                      </a:r>
                      <a:r>
                        <a:rPr lang="ru-RU" sz="2400" b="0" i="0" u="none" strike="noStrike" kern="1200" baseline="0" dirty="0" err="1" smtClean="0">
                          <a:solidFill>
                            <a:schemeClr val="tx1"/>
                          </a:solidFill>
                          <a:effectLst/>
                          <a:latin typeface="+mn-lt"/>
                          <a:ea typeface="+mn-ea"/>
                          <a:cs typeface="+mn-cs"/>
                        </a:rPr>
                        <a:t>оқыту</a:t>
                      </a:r>
                      <a:r>
                        <a:rPr lang="ru-RU" sz="2400" b="0" i="0" u="none" strike="noStrike" kern="1200" baseline="0" dirty="0" smtClean="0">
                          <a:solidFill>
                            <a:schemeClr val="tx1"/>
                          </a:solidFill>
                          <a:effectLst/>
                          <a:latin typeface="+mn-lt"/>
                          <a:ea typeface="+mn-ea"/>
                          <a:cs typeface="+mn-cs"/>
                        </a:rPr>
                        <a:t>  стандарты, </a:t>
                      </a:r>
                      <a:r>
                        <a:rPr lang="ru-RU" sz="2400" b="0" i="0" u="none" strike="noStrike" kern="1200" baseline="0" dirty="0" err="1" smtClean="0">
                          <a:solidFill>
                            <a:schemeClr val="tx1"/>
                          </a:solidFill>
                          <a:effectLst/>
                          <a:latin typeface="+mn-lt"/>
                          <a:ea typeface="+mn-ea"/>
                          <a:cs typeface="+mn-cs"/>
                        </a:rPr>
                        <a:t>үлгілік</a:t>
                      </a:r>
                      <a:r>
                        <a:rPr lang="ru-RU" sz="2400" b="0" i="0" u="none" strike="noStrike" kern="1200" baseline="0" dirty="0" smtClean="0">
                          <a:solidFill>
                            <a:schemeClr val="tx1"/>
                          </a:solidFill>
                          <a:effectLst/>
                          <a:latin typeface="+mn-lt"/>
                          <a:ea typeface="+mn-ea"/>
                          <a:cs typeface="+mn-cs"/>
                        </a:rPr>
                        <a:t> </a:t>
                      </a:r>
                      <a:r>
                        <a:rPr lang="ru-RU" sz="2400" b="0" i="0" u="none" strike="noStrike" kern="1200" baseline="0" dirty="0" err="1" smtClean="0">
                          <a:solidFill>
                            <a:schemeClr val="tx1"/>
                          </a:solidFill>
                          <a:effectLst/>
                          <a:latin typeface="+mn-lt"/>
                          <a:ea typeface="+mn-ea"/>
                          <a:cs typeface="+mn-cs"/>
                        </a:rPr>
                        <a:t>бағдарламасын</a:t>
                      </a:r>
                      <a:r>
                        <a:rPr lang="ru-RU" sz="2400" b="0" i="0" u="none" strike="noStrike" kern="1200" baseline="0" dirty="0" smtClean="0">
                          <a:solidFill>
                            <a:schemeClr val="tx1"/>
                          </a:solidFill>
                          <a:effectLst/>
                          <a:latin typeface="+mn-lt"/>
                          <a:ea typeface="+mn-ea"/>
                          <a:cs typeface="+mn-cs"/>
                        </a:rPr>
                        <a:t> </a:t>
                      </a:r>
                      <a:r>
                        <a:rPr lang="ru-RU" sz="2400" b="0" i="0" u="none" strike="noStrike" kern="1200" baseline="0" dirty="0" err="1" smtClean="0">
                          <a:solidFill>
                            <a:schemeClr val="tx1"/>
                          </a:solidFill>
                          <a:effectLst/>
                          <a:latin typeface="+mn-lt"/>
                          <a:ea typeface="+mn-ea"/>
                          <a:cs typeface="+mn-cs"/>
                        </a:rPr>
                        <a:t>сабақтастыра</a:t>
                      </a:r>
                      <a:r>
                        <a:rPr lang="ru-RU" sz="2400" b="0" i="0" u="none" strike="noStrike" kern="1200" baseline="0" dirty="0" smtClean="0">
                          <a:solidFill>
                            <a:schemeClr val="tx1"/>
                          </a:solidFill>
                          <a:effectLst/>
                          <a:latin typeface="+mn-lt"/>
                          <a:ea typeface="+mn-ea"/>
                          <a:cs typeface="+mn-cs"/>
                        </a:rPr>
                        <a:t> </a:t>
                      </a:r>
                      <a:r>
                        <a:rPr lang="ru-RU" sz="2400" b="0" i="0" u="none" strike="noStrike" kern="1200" baseline="0" dirty="0" err="1" smtClean="0">
                          <a:solidFill>
                            <a:schemeClr val="tx1"/>
                          </a:solidFill>
                          <a:effectLst/>
                          <a:latin typeface="+mn-lt"/>
                          <a:ea typeface="+mn-ea"/>
                          <a:cs typeface="+mn-cs"/>
                        </a:rPr>
                        <a:t>отырып</a:t>
                      </a:r>
                      <a:r>
                        <a:rPr lang="ru-RU" sz="2400" b="0" i="0" u="none" strike="noStrike" kern="1200" baseline="0" dirty="0" smtClean="0">
                          <a:solidFill>
                            <a:schemeClr val="tx1"/>
                          </a:solidFill>
                          <a:effectLst/>
                          <a:latin typeface="+mn-lt"/>
                          <a:ea typeface="+mn-ea"/>
                          <a:cs typeface="+mn-cs"/>
                        </a:rPr>
                        <a:t>, </a:t>
                      </a:r>
                      <a:r>
                        <a:rPr lang="ru-RU" sz="2400" b="0" i="0" u="none" strike="noStrike" kern="1200" baseline="0" dirty="0" err="1" smtClean="0">
                          <a:solidFill>
                            <a:schemeClr val="tx1"/>
                          </a:solidFill>
                          <a:effectLst/>
                          <a:latin typeface="+mn-lt"/>
                          <a:ea typeface="+mn-ea"/>
                          <a:cs typeface="+mn-cs"/>
                        </a:rPr>
                        <a:t>әлемдік</a:t>
                      </a:r>
                      <a:r>
                        <a:rPr lang="ru-RU" sz="2400" b="0" i="0" u="none" strike="noStrike" kern="1200" baseline="0" dirty="0" smtClean="0">
                          <a:solidFill>
                            <a:schemeClr val="tx1"/>
                          </a:solidFill>
                          <a:effectLst/>
                          <a:latin typeface="+mn-lt"/>
                          <a:ea typeface="+mn-ea"/>
                          <a:cs typeface="+mn-cs"/>
                        </a:rPr>
                        <a:t> </a:t>
                      </a:r>
                      <a:r>
                        <a:rPr lang="ru-RU" sz="2400" b="0" i="0" u="none" strike="noStrike" kern="1200" baseline="0" dirty="0" err="1" smtClean="0">
                          <a:solidFill>
                            <a:schemeClr val="tx1"/>
                          </a:solidFill>
                          <a:effectLst/>
                          <a:latin typeface="+mn-lt"/>
                          <a:ea typeface="+mn-ea"/>
                          <a:cs typeface="+mn-cs"/>
                        </a:rPr>
                        <a:t>тәжірибелерді</a:t>
                      </a:r>
                      <a:r>
                        <a:rPr lang="ru-RU" sz="2400" b="0" i="0" u="none" strike="noStrike" kern="1200" baseline="0" dirty="0" smtClean="0">
                          <a:solidFill>
                            <a:schemeClr val="tx1"/>
                          </a:solidFill>
                          <a:effectLst/>
                          <a:latin typeface="+mn-lt"/>
                          <a:ea typeface="+mn-ea"/>
                          <a:cs typeface="+mn-cs"/>
                        </a:rPr>
                        <a:t> </a:t>
                      </a:r>
                      <a:r>
                        <a:rPr lang="ru-RU" sz="2400" b="0" i="0" u="none" strike="noStrike" kern="1200" baseline="0" dirty="0" err="1" smtClean="0">
                          <a:solidFill>
                            <a:schemeClr val="tx1"/>
                          </a:solidFill>
                          <a:effectLst/>
                          <a:latin typeface="+mn-lt"/>
                          <a:ea typeface="+mn-ea"/>
                          <a:cs typeface="+mn-cs"/>
                        </a:rPr>
                        <a:t>ескеріп</a:t>
                      </a:r>
                      <a:r>
                        <a:rPr lang="ru-RU" sz="2400" b="0" i="0" u="none" strike="noStrike" kern="1200" baseline="0" dirty="0" smtClean="0">
                          <a:solidFill>
                            <a:schemeClr val="tx1"/>
                          </a:solidFill>
                          <a:effectLst/>
                          <a:latin typeface="+mn-lt"/>
                          <a:ea typeface="+mn-ea"/>
                          <a:cs typeface="+mn-cs"/>
                        </a:rPr>
                        <a:t>, </a:t>
                      </a:r>
                      <a:r>
                        <a:rPr lang="ru-RU" sz="2400" b="0" i="0" u="none" strike="noStrike" kern="1200" baseline="0" dirty="0" err="1" smtClean="0">
                          <a:solidFill>
                            <a:schemeClr val="tx1"/>
                          </a:solidFill>
                          <a:effectLst/>
                          <a:latin typeface="+mn-lt"/>
                          <a:ea typeface="+mn-ea"/>
                          <a:cs typeface="+mn-cs"/>
                        </a:rPr>
                        <a:t>қазіргі</a:t>
                      </a:r>
                      <a:r>
                        <a:rPr lang="ru-RU" sz="2400" b="0" i="0" u="none" strike="noStrike" kern="1200" baseline="0" dirty="0" smtClean="0">
                          <a:solidFill>
                            <a:schemeClr val="tx1"/>
                          </a:solidFill>
                          <a:effectLst/>
                          <a:latin typeface="+mn-lt"/>
                          <a:ea typeface="+mn-ea"/>
                          <a:cs typeface="+mn-cs"/>
                        </a:rPr>
                        <a:t> </a:t>
                      </a:r>
                      <a:r>
                        <a:rPr lang="ru-RU" sz="2400" b="0" i="0" u="none" strike="noStrike" kern="1200" baseline="0" dirty="0" err="1" smtClean="0">
                          <a:solidFill>
                            <a:schemeClr val="tx1"/>
                          </a:solidFill>
                          <a:effectLst/>
                          <a:latin typeface="+mn-lt"/>
                          <a:ea typeface="+mn-ea"/>
                          <a:cs typeface="+mn-cs"/>
                        </a:rPr>
                        <a:t>заман</a:t>
                      </a:r>
                      <a:r>
                        <a:rPr lang="ru-RU" sz="2400" b="0" i="0" u="none" strike="noStrike" kern="1200" baseline="0" dirty="0" smtClean="0">
                          <a:solidFill>
                            <a:schemeClr val="tx1"/>
                          </a:solidFill>
                          <a:effectLst/>
                          <a:latin typeface="+mn-lt"/>
                          <a:ea typeface="+mn-ea"/>
                          <a:cs typeface="+mn-cs"/>
                        </a:rPr>
                        <a:t> </a:t>
                      </a:r>
                      <a:r>
                        <a:rPr lang="ru-RU" sz="2400" b="0" i="0" u="none" strike="noStrike" kern="1200" baseline="0" dirty="0" err="1" smtClean="0">
                          <a:solidFill>
                            <a:schemeClr val="tx1"/>
                          </a:solidFill>
                          <a:effectLst/>
                          <a:latin typeface="+mn-lt"/>
                          <a:ea typeface="+mn-ea"/>
                          <a:cs typeface="+mn-cs"/>
                        </a:rPr>
                        <a:t>талабына</a:t>
                      </a:r>
                      <a:r>
                        <a:rPr lang="ru-RU" sz="2400" b="0" i="0" u="none" strike="noStrike" kern="1200" baseline="0" dirty="0" smtClean="0">
                          <a:solidFill>
                            <a:schemeClr val="tx1"/>
                          </a:solidFill>
                          <a:effectLst/>
                          <a:latin typeface="+mn-lt"/>
                          <a:ea typeface="+mn-ea"/>
                          <a:cs typeface="+mn-cs"/>
                        </a:rPr>
                        <a:t> </a:t>
                      </a:r>
                      <a:r>
                        <a:rPr lang="ru-RU" sz="2400" b="0" i="0" u="none" strike="noStrike" kern="1200" baseline="0" dirty="0" err="1" smtClean="0">
                          <a:solidFill>
                            <a:schemeClr val="tx1"/>
                          </a:solidFill>
                          <a:effectLst/>
                          <a:latin typeface="+mn-lt"/>
                          <a:ea typeface="+mn-ea"/>
                          <a:cs typeface="+mn-cs"/>
                        </a:rPr>
                        <a:t>сай</a:t>
                      </a:r>
                      <a:r>
                        <a:rPr lang="ru-RU" sz="2400" b="0" i="0" u="none" strike="noStrike" kern="1200" baseline="0" dirty="0" smtClean="0">
                          <a:solidFill>
                            <a:schemeClr val="tx1"/>
                          </a:solidFill>
                          <a:effectLst/>
                          <a:latin typeface="+mn-lt"/>
                          <a:ea typeface="+mn-ea"/>
                          <a:cs typeface="+mn-cs"/>
                        </a:rPr>
                        <a:t> </a:t>
                      </a:r>
                      <a:r>
                        <a:rPr lang="ru-RU" sz="2400" b="0" i="0" u="none" strike="noStrike" kern="1200" baseline="0" dirty="0" err="1" smtClean="0">
                          <a:solidFill>
                            <a:schemeClr val="tx1"/>
                          </a:solidFill>
                          <a:effectLst/>
                          <a:latin typeface="+mn-lt"/>
                          <a:ea typeface="+mn-ea"/>
                          <a:cs typeface="+mn-cs"/>
                        </a:rPr>
                        <a:t>пәндер</a:t>
                      </a:r>
                      <a:r>
                        <a:rPr lang="ru-RU" sz="2400" b="0" i="0" u="none" strike="noStrike" kern="1200" baseline="0" dirty="0" smtClean="0">
                          <a:solidFill>
                            <a:schemeClr val="tx1"/>
                          </a:solidFill>
                          <a:effectLst/>
                          <a:latin typeface="+mn-lt"/>
                          <a:ea typeface="+mn-ea"/>
                          <a:cs typeface="+mn-cs"/>
                        </a:rPr>
                        <a:t> </a:t>
                      </a:r>
                      <a:r>
                        <a:rPr lang="ru-RU" sz="2400" b="0" i="0" u="none" strike="noStrike" kern="1200" baseline="0" dirty="0" err="1" smtClean="0">
                          <a:solidFill>
                            <a:schemeClr val="tx1"/>
                          </a:solidFill>
                          <a:effectLst/>
                          <a:latin typeface="+mn-lt"/>
                          <a:ea typeface="+mn-ea"/>
                          <a:cs typeface="+mn-cs"/>
                        </a:rPr>
                        <a:t>енгізу</a:t>
                      </a:r>
                      <a:r>
                        <a:rPr lang="ru-RU" sz="2400" b="0" i="0" u="none" strike="noStrike" kern="1200" baseline="0" dirty="0" smtClean="0">
                          <a:solidFill>
                            <a:schemeClr val="tx1"/>
                          </a:solidFill>
                          <a:effectLst/>
                          <a:latin typeface="+mn-lt"/>
                          <a:ea typeface="+mn-ea"/>
                          <a:cs typeface="+mn-cs"/>
                        </a:rPr>
                        <a:t>; </a:t>
                      </a:r>
                    </a:p>
                    <a:p>
                      <a:pPr marL="342900" indent="-342900">
                        <a:buClr>
                          <a:srgbClr val="006666"/>
                        </a:buClr>
                        <a:buFont typeface="Wingdings" panose="05000000000000000000" pitchFamily="2" charset="2"/>
                        <a:buChar char="§"/>
                      </a:pPr>
                      <a:r>
                        <a:rPr lang="ru-RU" sz="2400" b="0" i="0" u="none" strike="noStrike" kern="1200" dirty="0" err="1" smtClean="0">
                          <a:solidFill>
                            <a:schemeClr val="tx1"/>
                          </a:solidFill>
                          <a:effectLst/>
                          <a:latin typeface="+mn-lt"/>
                          <a:ea typeface="+mn-ea"/>
                          <a:cs typeface="+mn-cs"/>
                        </a:rPr>
                        <a:t>Мектепке</a:t>
                      </a:r>
                      <a:r>
                        <a:rPr lang="ru-RU" sz="2400" b="0" i="0" u="none" strike="noStrike" kern="1200" dirty="0" smtClean="0">
                          <a:solidFill>
                            <a:schemeClr val="tx1"/>
                          </a:solidFill>
                          <a:effectLst/>
                          <a:latin typeface="+mn-lt"/>
                          <a:ea typeface="+mn-ea"/>
                          <a:cs typeface="+mn-cs"/>
                        </a:rPr>
                        <a:t> </a:t>
                      </a:r>
                      <a:r>
                        <a:rPr lang="ru-RU" sz="2400" b="0" i="0" u="none" strike="noStrike" kern="1200" dirty="0" err="1" smtClean="0">
                          <a:solidFill>
                            <a:schemeClr val="tx1"/>
                          </a:solidFill>
                          <a:effectLst/>
                          <a:latin typeface="+mn-lt"/>
                          <a:ea typeface="+mn-ea"/>
                          <a:cs typeface="+mn-cs"/>
                        </a:rPr>
                        <a:t>дейінгі</a:t>
                      </a:r>
                      <a:r>
                        <a:rPr lang="ru-RU" sz="2400" b="0" i="0" u="none" strike="noStrike" kern="1200" dirty="0" smtClean="0">
                          <a:solidFill>
                            <a:schemeClr val="tx1"/>
                          </a:solidFill>
                          <a:effectLst/>
                          <a:latin typeface="+mn-lt"/>
                          <a:ea typeface="+mn-ea"/>
                          <a:cs typeface="+mn-cs"/>
                        </a:rPr>
                        <a:t> </a:t>
                      </a:r>
                      <a:r>
                        <a:rPr lang="ru-RU" sz="2400" b="0" i="0" u="none" strike="noStrike" kern="1200" dirty="0" err="1" smtClean="0">
                          <a:solidFill>
                            <a:schemeClr val="tx1"/>
                          </a:solidFill>
                          <a:effectLst/>
                          <a:latin typeface="+mn-lt"/>
                          <a:ea typeface="+mn-ea"/>
                          <a:cs typeface="+mn-cs"/>
                        </a:rPr>
                        <a:t>үйым</a:t>
                      </a:r>
                      <a:r>
                        <a:rPr lang="ru-RU" sz="2400" b="0" i="0" u="none" strike="noStrike" kern="1200" dirty="0" smtClean="0">
                          <a:solidFill>
                            <a:schemeClr val="tx1"/>
                          </a:solidFill>
                          <a:effectLst/>
                          <a:latin typeface="+mn-lt"/>
                          <a:ea typeface="+mn-ea"/>
                          <a:cs typeface="+mn-cs"/>
                        </a:rPr>
                        <a:t>, </a:t>
                      </a:r>
                      <a:r>
                        <a:rPr lang="ru-RU" sz="2400" b="0" i="0" u="none" strike="noStrike" kern="1200" dirty="0" err="1" smtClean="0">
                          <a:solidFill>
                            <a:schemeClr val="tx1"/>
                          </a:solidFill>
                          <a:effectLst/>
                          <a:latin typeface="+mn-lt"/>
                          <a:ea typeface="+mn-ea"/>
                          <a:cs typeface="+mn-cs"/>
                        </a:rPr>
                        <a:t>колледждермен</a:t>
                      </a:r>
                      <a:r>
                        <a:rPr lang="ru-RU" sz="2400" b="0" i="0" u="none" strike="noStrike" kern="1200" dirty="0" smtClean="0">
                          <a:solidFill>
                            <a:schemeClr val="tx1"/>
                          </a:solidFill>
                          <a:effectLst/>
                          <a:latin typeface="+mn-lt"/>
                          <a:ea typeface="+mn-ea"/>
                          <a:cs typeface="+mn-cs"/>
                        </a:rPr>
                        <a:t>, </a:t>
                      </a:r>
                      <a:r>
                        <a:rPr lang="ru-RU" sz="2400" b="0" i="0" u="none" strike="noStrike" kern="1200" dirty="0" err="1" smtClean="0">
                          <a:solidFill>
                            <a:schemeClr val="tx1"/>
                          </a:solidFill>
                          <a:effectLst/>
                          <a:latin typeface="+mn-lt"/>
                          <a:ea typeface="+mn-ea"/>
                          <a:cs typeface="+mn-cs"/>
                        </a:rPr>
                        <a:t>аймақтық</a:t>
                      </a:r>
                      <a:r>
                        <a:rPr lang="ru-RU" sz="2400" b="0" i="0" u="none" strike="noStrike" kern="1200" dirty="0" smtClean="0">
                          <a:solidFill>
                            <a:schemeClr val="tx1"/>
                          </a:solidFill>
                          <a:effectLst/>
                          <a:latin typeface="+mn-lt"/>
                          <a:ea typeface="+mn-ea"/>
                          <a:cs typeface="+mn-cs"/>
                        </a:rPr>
                        <a:t> </a:t>
                      </a:r>
                      <a:r>
                        <a:rPr lang="ru-RU" sz="2400" b="0" i="0" u="none" strike="noStrike" kern="1200" dirty="0" err="1" smtClean="0">
                          <a:solidFill>
                            <a:schemeClr val="tx1"/>
                          </a:solidFill>
                          <a:effectLst/>
                          <a:latin typeface="+mn-lt"/>
                          <a:ea typeface="+mn-ea"/>
                          <a:cs typeface="+mn-cs"/>
                        </a:rPr>
                        <a:t>білім</a:t>
                      </a:r>
                      <a:r>
                        <a:rPr lang="ru-RU" sz="2400" b="0" i="0" u="none" strike="noStrike" kern="1200" dirty="0" smtClean="0">
                          <a:solidFill>
                            <a:schemeClr val="tx1"/>
                          </a:solidFill>
                          <a:effectLst/>
                          <a:latin typeface="+mn-lt"/>
                          <a:ea typeface="+mn-ea"/>
                          <a:cs typeface="+mn-cs"/>
                        </a:rPr>
                        <a:t> </a:t>
                      </a:r>
                      <a:r>
                        <a:rPr lang="ru-RU" sz="2400" b="0" i="0" u="none" strike="noStrike" kern="1200" dirty="0" err="1" smtClean="0">
                          <a:solidFill>
                            <a:schemeClr val="tx1"/>
                          </a:solidFill>
                          <a:effectLst/>
                          <a:latin typeface="+mn-lt"/>
                          <a:ea typeface="+mn-ea"/>
                          <a:cs typeface="+mn-cs"/>
                        </a:rPr>
                        <a:t>басқармаларымен</a:t>
                      </a:r>
                      <a:r>
                        <a:rPr lang="ru-RU" sz="2400" b="0" i="0" u="none" strike="noStrike" kern="1200" baseline="0" dirty="0" smtClean="0">
                          <a:solidFill>
                            <a:schemeClr val="tx1"/>
                          </a:solidFill>
                          <a:effectLst/>
                          <a:latin typeface="+mn-lt"/>
                          <a:ea typeface="+mn-ea"/>
                          <a:cs typeface="+mn-cs"/>
                        </a:rPr>
                        <a:t> </a:t>
                      </a:r>
                      <a:r>
                        <a:rPr lang="ru-RU" sz="2400" b="0" i="0" u="none" strike="noStrike" kern="1200" dirty="0" err="1" smtClean="0">
                          <a:solidFill>
                            <a:schemeClr val="tx1"/>
                          </a:solidFill>
                          <a:effectLst/>
                          <a:latin typeface="+mn-lt"/>
                          <a:ea typeface="+mn-ea"/>
                          <a:cs typeface="+mn-cs"/>
                        </a:rPr>
                        <a:t>стратегиялық</a:t>
                      </a:r>
                      <a:r>
                        <a:rPr lang="ru-RU" sz="2400" b="0" i="0" u="none" strike="noStrike" kern="1200" dirty="0" smtClean="0">
                          <a:solidFill>
                            <a:schemeClr val="tx1"/>
                          </a:solidFill>
                          <a:effectLst/>
                          <a:latin typeface="+mn-lt"/>
                          <a:ea typeface="+mn-ea"/>
                          <a:cs typeface="+mn-cs"/>
                        </a:rPr>
                        <a:t> </a:t>
                      </a:r>
                      <a:r>
                        <a:rPr lang="ru-RU" sz="2400" b="0" i="0" u="none" strike="noStrike" kern="1200" dirty="0" err="1" smtClean="0">
                          <a:solidFill>
                            <a:schemeClr val="tx1"/>
                          </a:solidFill>
                          <a:effectLst/>
                          <a:latin typeface="+mn-lt"/>
                          <a:ea typeface="+mn-ea"/>
                          <a:cs typeface="+mn-cs"/>
                        </a:rPr>
                        <a:t>серіктестікті</a:t>
                      </a:r>
                      <a:r>
                        <a:rPr lang="ru-RU" sz="2400" b="0" i="0" u="none" strike="noStrike" kern="1200" dirty="0" smtClean="0">
                          <a:solidFill>
                            <a:schemeClr val="tx1"/>
                          </a:solidFill>
                          <a:effectLst/>
                          <a:latin typeface="+mn-lt"/>
                          <a:ea typeface="+mn-ea"/>
                          <a:cs typeface="+mn-cs"/>
                        </a:rPr>
                        <a:t> </a:t>
                      </a:r>
                      <a:r>
                        <a:rPr lang="ru-RU" sz="2400" b="0" i="0" u="none" strike="noStrike" kern="1200" dirty="0" err="1" smtClean="0">
                          <a:solidFill>
                            <a:schemeClr val="tx1"/>
                          </a:solidFill>
                          <a:effectLst/>
                          <a:latin typeface="+mn-lt"/>
                          <a:ea typeface="+mn-ea"/>
                          <a:cs typeface="+mn-cs"/>
                        </a:rPr>
                        <a:t>құру</a:t>
                      </a:r>
                      <a:r>
                        <a:rPr lang="ru-RU" sz="2400" b="0" i="0" u="none" strike="noStrike" kern="1200" dirty="0" smtClean="0">
                          <a:solidFill>
                            <a:schemeClr val="tx1"/>
                          </a:solidFill>
                          <a:effectLst/>
                          <a:latin typeface="+mn-lt"/>
                          <a:ea typeface="+mn-ea"/>
                          <a:cs typeface="+mn-cs"/>
                        </a:rPr>
                        <a:t>; </a:t>
                      </a:r>
                    </a:p>
                    <a:p>
                      <a:pPr marL="342900" indent="-342900">
                        <a:buClr>
                          <a:srgbClr val="006666"/>
                        </a:buClr>
                        <a:buFont typeface="Wingdings" panose="05000000000000000000" pitchFamily="2" charset="2"/>
                        <a:buChar char="§"/>
                      </a:pPr>
                      <a:r>
                        <a:rPr lang="ru-RU" sz="2400" b="0" i="0" u="none" strike="noStrike" kern="1200" baseline="0" dirty="0" err="1" smtClean="0">
                          <a:solidFill>
                            <a:schemeClr val="tx1"/>
                          </a:solidFill>
                          <a:effectLst/>
                          <a:latin typeface="+mn-lt"/>
                          <a:ea typeface="+mn-ea"/>
                          <a:cs typeface="+mn-cs"/>
                        </a:rPr>
                        <a:t>Мектепке</a:t>
                      </a:r>
                      <a:r>
                        <a:rPr lang="ru-RU" sz="2400" b="0" i="0" u="none" strike="noStrike" kern="1200" baseline="0" dirty="0" smtClean="0">
                          <a:solidFill>
                            <a:schemeClr val="tx1"/>
                          </a:solidFill>
                          <a:effectLst/>
                          <a:latin typeface="+mn-lt"/>
                          <a:ea typeface="+mn-ea"/>
                          <a:cs typeface="+mn-cs"/>
                        </a:rPr>
                        <a:t> </a:t>
                      </a:r>
                      <a:r>
                        <a:rPr lang="ru-RU" sz="2400" b="0" i="0" u="none" strike="noStrike" kern="1200" baseline="0" dirty="0" err="1" smtClean="0">
                          <a:solidFill>
                            <a:schemeClr val="tx1"/>
                          </a:solidFill>
                          <a:effectLst/>
                          <a:latin typeface="+mn-lt"/>
                          <a:ea typeface="+mn-ea"/>
                          <a:cs typeface="+mn-cs"/>
                        </a:rPr>
                        <a:t>дейінгі</a:t>
                      </a:r>
                      <a:r>
                        <a:rPr lang="ru-RU" sz="2400" b="0" i="0" u="none" strike="noStrike" kern="1200" baseline="0" dirty="0" smtClean="0">
                          <a:solidFill>
                            <a:schemeClr val="tx1"/>
                          </a:solidFill>
                          <a:effectLst/>
                          <a:latin typeface="+mn-lt"/>
                          <a:ea typeface="+mn-ea"/>
                          <a:cs typeface="+mn-cs"/>
                        </a:rPr>
                        <a:t> </a:t>
                      </a:r>
                      <a:r>
                        <a:rPr lang="ru-RU" sz="2400" b="0" i="0" u="none" strike="noStrike" kern="1200" baseline="0" dirty="0" err="1" smtClean="0">
                          <a:solidFill>
                            <a:schemeClr val="tx1"/>
                          </a:solidFill>
                          <a:effectLst/>
                          <a:latin typeface="+mn-lt"/>
                          <a:ea typeface="+mn-ea"/>
                          <a:cs typeface="+mn-cs"/>
                        </a:rPr>
                        <a:t>ұйымға</a:t>
                      </a:r>
                      <a:r>
                        <a:rPr lang="ru-RU" sz="2400" b="0" i="0" u="none" strike="noStrike" kern="1200" baseline="0" dirty="0" smtClean="0">
                          <a:solidFill>
                            <a:schemeClr val="tx1"/>
                          </a:solidFill>
                          <a:effectLst/>
                          <a:latin typeface="+mn-lt"/>
                          <a:ea typeface="+mn-ea"/>
                          <a:cs typeface="+mn-cs"/>
                        </a:rPr>
                        <a:t> </a:t>
                      </a:r>
                      <a:r>
                        <a:rPr lang="ru-RU" sz="2400" b="0" i="0" u="none" strike="noStrike" kern="1200" baseline="0" dirty="0" err="1" smtClean="0">
                          <a:solidFill>
                            <a:schemeClr val="tx1"/>
                          </a:solidFill>
                          <a:effectLst/>
                          <a:latin typeface="+mn-lt"/>
                          <a:ea typeface="+mn-ea"/>
                          <a:cs typeface="+mn-cs"/>
                        </a:rPr>
                        <a:t>педагогикалық</a:t>
                      </a:r>
                      <a:r>
                        <a:rPr lang="ru-RU" sz="2400" b="0" i="0" u="none" strike="noStrike" kern="1200" baseline="0" dirty="0" smtClean="0">
                          <a:solidFill>
                            <a:schemeClr val="tx1"/>
                          </a:solidFill>
                          <a:effectLst/>
                          <a:latin typeface="+mn-lt"/>
                          <a:ea typeface="+mn-ea"/>
                          <a:cs typeface="+mn-cs"/>
                        </a:rPr>
                        <a:t> </a:t>
                      </a:r>
                      <a:r>
                        <a:rPr lang="ru-RU" sz="2400" b="0" i="0" u="none" strike="noStrike" kern="1200" baseline="0" dirty="0" err="1" smtClean="0">
                          <a:solidFill>
                            <a:schemeClr val="tx1"/>
                          </a:solidFill>
                          <a:effectLst/>
                          <a:latin typeface="+mn-lt"/>
                          <a:ea typeface="+mn-ea"/>
                          <a:cs typeface="+mn-cs"/>
                        </a:rPr>
                        <a:t>маман</a:t>
                      </a:r>
                      <a:r>
                        <a:rPr lang="ru-RU" sz="2400" b="0" i="0" u="none" strike="noStrike" kern="1200" baseline="0" dirty="0" smtClean="0">
                          <a:solidFill>
                            <a:schemeClr val="tx1"/>
                          </a:solidFill>
                          <a:effectLst/>
                          <a:latin typeface="+mn-lt"/>
                          <a:ea typeface="+mn-ea"/>
                          <a:cs typeface="+mn-cs"/>
                        </a:rPr>
                        <a:t> </a:t>
                      </a:r>
                      <a:r>
                        <a:rPr lang="ru-RU" sz="2400" b="0" i="0" u="none" strike="noStrike" kern="1200" baseline="0" dirty="0" err="1" smtClean="0">
                          <a:solidFill>
                            <a:schemeClr val="tx1"/>
                          </a:solidFill>
                          <a:effectLst/>
                          <a:latin typeface="+mn-lt"/>
                          <a:ea typeface="+mn-ea"/>
                          <a:cs typeface="+mn-cs"/>
                        </a:rPr>
                        <a:t>дайындауда</a:t>
                      </a:r>
                      <a:r>
                        <a:rPr lang="ru-RU" sz="2400" b="0" i="0" u="none" strike="noStrike" kern="1200" baseline="0" dirty="0" smtClean="0">
                          <a:solidFill>
                            <a:schemeClr val="tx1"/>
                          </a:solidFill>
                          <a:effectLst/>
                          <a:latin typeface="+mn-lt"/>
                          <a:ea typeface="+mn-ea"/>
                          <a:cs typeface="+mn-cs"/>
                        </a:rPr>
                        <a:t> </a:t>
                      </a:r>
                      <a:r>
                        <a:rPr lang="ru-RU" sz="2400" b="0" i="0" u="none" strike="noStrike" kern="1200" baseline="0" dirty="0" err="1" smtClean="0">
                          <a:solidFill>
                            <a:schemeClr val="tx1"/>
                          </a:solidFill>
                          <a:effectLst/>
                          <a:latin typeface="+mn-lt"/>
                          <a:ea typeface="+mn-ea"/>
                          <a:cs typeface="+mn-cs"/>
                        </a:rPr>
                        <a:t>ж</a:t>
                      </a:r>
                      <a:r>
                        <a:rPr lang="ru-RU" sz="2400" b="0" i="0" u="none" strike="noStrike" kern="1200" dirty="0" err="1" smtClean="0">
                          <a:solidFill>
                            <a:schemeClr val="tx1"/>
                          </a:solidFill>
                          <a:effectLst/>
                          <a:latin typeface="+mn-lt"/>
                          <a:ea typeface="+mn-ea"/>
                          <a:cs typeface="+mn-cs"/>
                        </a:rPr>
                        <a:t>оғары</a:t>
                      </a:r>
                      <a:r>
                        <a:rPr lang="ru-RU" sz="2400" b="0" i="0" u="none" strike="noStrike" kern="1200" baseline="0" dirty="0" smtClean="0">
                          <a:solidFill>
                            <a:schemeClr val="tx1"/>
                          </a:solidFill>
                          <a:effectLst/>
                          <a:latin typeface="+mn-lt"/>
                          <a:ea typeface="+mn-ea"/>
                          <a:cs typeface="+mn-cs"/>
                        </a:rPr>
                        <a:t> </a:t>
                      </a:r>
                      <a:r>
                        <a:rPr lang="ru-RU" sz="2400" b="0" i="0" u="none" strike="noStrike" kern="1200" baseline="0" dirty="0" err="1" smtClean="0">
                          <a:solidFill>
                            <a:schemeClr val="tx1"/>
                          </a:solidFill>
                          <a:effectLst/>
                          <a:latin typeface="+mn-lt"/>
                          <a:ea typeface="+mn-ea"/>
                          <a:cs typeface="+mn-cs"/>
                        </a:rPr>
                        <a:t>оқу</a:t>
                      </a:r>
                      <a:r>
                        <a:rPr lang="ru-RU" sz="2400" b="0" i="0" u="none" strike="noStrike" kern="1200" baseline="0" dirty="0" smtClean="0">
                          <a:solidFill>
                            <a:schemeClr val="tx1"/>
                          </a:solidFill>
                          <a:effectLst/>
                          <a:latin typeface="+mn-lt"/>
                          <a:ea typeface="+mn-ea"/>
                          <a:cs typeface="+mn-cs"/>
                        </a:rPr>
                        <a:t> </a:t>
                      </a:r>
                      <a:r>
                        <a:rPr lang="ru-RU" sz="2400" b="0" i="0" u="none" strike="noStrike" kern="1200" baseline="0" dirty="0" err="1" smtClean="0">
                          <a:solidFill>
                            <a:schemeClr val="tx1"/>
                          </a:solidFill>
                          <a:effectLst/>
                          <a:latin typeface="+mn-lt"/>
                          <a:ea typeface="+mn-ea"/>
                          <a:cs typeface="+mn-cs"/>
                        </a:rPr>
                        <a:t>орнының</a:t>
                      </a:r>
                      <a:r>
                        <a:rPr lang="ru-RU" sz="2400" b="0" i="0" u="none" strike="noStrike" kern="1200" baseline="0" dirty="0" smtClean="0">
                          <a:solidFill>
                            <a:schemeClr val="tx1"/>
                          </a:solidFill>
                          <a:effectLst/>
                          <a:latin typeface="+mn-lt"/>
                          <a:ea typeface="+mn-ea"/>
                          <a:cs typeface="+mn-cs"/>
                        </a:rPr>
                        <a:t>  </a:t>
                      </a:r>
                      <a:r>
                        <a:rPr lang="ru-RU" sz="2400" b="0" i="0" u="none" strike="noStrike" kern="1200" baseline="0" dirty="0" err="1" smtClean="0">
                          <a:solidFill>
                            <a:schemeClr val="tx1"/>
                          </a:solidFill>
                          <a:effectLst/>
                          <a:latin typeface="+mn-lt"/>
                          <a:ea typeface="+mn-ea"/>
                          <a:cs typeface="+mn-cs"/>
                        </a:rPr>
                        <a:t>эко</a:t>
                      </a:r>
                      <a:r>
                        <a:rPr lang="ru-RU" sz="2400" b="0" i="0" u="none" strike="noStrike" kern="1200" dirty="0" err="1" smtClean="0">
                          <a:solidFill>
                            <a:schemeClr val="tx1"/>
                          </a:solidFill>
                          <a:effectLst/>
                          <a:latin typeface="+mn-lt"/>
                          <a:ea typeface="+mn-ea"/>
                          <a:cs typeface="+mn-cs"/>
                        </a:rPr>
                        <a:t>жүйесін</a:t>
                      </a:r>
                      <a:r>
                        <a:rPr lang="ru-RU" sz="2400" b="0" i="0" u="none" strike="noStrike" kern="1200" dirty="0" smtClean="0">
                          <a:solidFill>
                            <a:schemeClr val="tx1"/>
                          </a:solidFill>
                          <a:effectLst/>
                          <a:latin typeface="+mn-lt"/>
                          <a:ea typeface="+mn-ea"/>
                          <a:cs typeface="+mn-cs"/>
                        </a:rPr>
                        <a:t> </a:t>
                      </a:r>
                      <a:r>
                        <a:rPr lang="ru-RU" sz="2400" b="0" i="0" u="none" strike="noStrike" kern="1200" dirty="0" err="1" smtClean="0">
                          <a:solidFill>
                            <a:schemeClr val="tx1"/>
                          </a:solidFill>
                          <a:effectLst/>
                          <a:latin typeface="+mn-lt"/>
                          <a:ea typeface="+mn-ea"/>
                          <a:cs typeface="+mn-cs"/>
                        </a:rPr>
                        <a:t>құру</a:t>
                      </a:r>
                      <a:r>
                        <a:rPr lang="ru-RU" sz="2400" b="0" i="0" u="none" strike="noStrike" kern="1200" dirty="0" smtClean="0">
                          <a:solidFill>
                            <a:schemeClr val="tx1"/>
                          </a:solidFill>
                          <a:effectLst/>
                          <a:latin typeface="+mn-lt"/>
                          <a:ea typeface="+mn-ea"/>
                          <a:cs typeface="+mn-cs"/>
                        </a:rPr>
                        <a:t>;</a:t>
                      </a:r>
                    </a:p>
                    <a:p>
                      <a:pPr marL="342900" indent="-342900">
                        <a:buClr>
                          <a:srgbClr val="006666"/>
                        </a:buClr>
                        <a:buFont typeface="Wingdings" panose="05000000000000000000" pitchFamily="2" charset="2"/>
                        <a:buChar char="§"/>
                      </a:pPr>
                      <a:r>
                        <a:rPr lang="ru-RU" sz="2400" dirty="0" smtClean="0"/>
                        <a:t>Онлайн </a:t>
                      </a:r>
                      <a:r>
                        <a:rPr lang="ru-RU" sz="2400" dirty="0" err="1" smtClean="0"/>
                        <a:t>оқытуды</a:t>
                      </a:r>
                      <a:r>
                        <a:rPr lang="ru-RU" sz="2400" baseline="0" dirty="0" smtClean="0"/>
                        <a:t> </a:t>
                      </a:r>
                      <a:r>
                        <a:rPr lang="ru-RU" sz="2400" baseline="0" dirty="0" err="1" smtClean="0"/>
                        <a:t>ұйымдастырудың</a:t>
                      </a:r>
                      <a:r>
                        <a:rPr lang="ru-RU" sz="2400" baseline="0" dirty="0" smtClean="0"/>
                        <a:t> </a:t>
                      </a:r>
                      <a:r>
                        <a:rPr lang="ru-RU" sz="2400" dirty="0" smtClean="0"/>
                        <a:t> </a:t>
                      </a:r>
                      <a:r>
                        <a:rPr lang="ru-RU" sz="2400" dirty="0" err="1" smtClean="0"/>
                        <a:t>тиімді</a:t>
                      </a:r>
                      <a:r>
                        <a:rPr lang="ru-RU" sz="2400" dirty="0" smtClean="0"/>
                        <a:t> </a:t>
                      </a:r>
                      <a:r>
                        <a:rPr lang="ru-RU" sz="2400" dirty="0" err="1" smtClean="0"/>
                        <a:t>платформасын</a:t>
                      </a:r>
                      <a:r>
                        <a:rPr lang="ru-RU" sz="2400" dirty="0" smtClean="0"/>
                        <a:t> </a:t>
                      </a:r>
                      <a:r>
                        <a:rPr lang="ru-RU" sz="2400" dirty="0" err="1" smtClean="0"/>
                        <a:t>және</a:t>
                      </a:r>
                      <a:r>
                        <a:rPr lang="ru-RU" sz="2400" dirty="0" smtClean="0"/>
                        <a:t> </a:t>
                      </a:r>
                      <a:r>
                        <a:rPr lang="ru-RU" sz="2400" dirty="0" err="1" smtClean="0"/>
                        <a:t>технологиясын</a:t>
                      </a:r>
                      <a:r>
                        <a:rPr lang="ru-RU" sz="2400" dirty="0" smtClean="0"/>
                        <a:t> </a:t>
                      </a:r>
                      <a:r>
                        <a:rPr lang="ru-RU" sz="2400" dirty="0" err="1" smtClean="0"/>
                        <a:t>дайындау</a:t>
                      </a:r>
                      <a:r>
                        <a:rPr lang="ru-RU" sz="2400" dirty="0" smtClean="0"/>
                        <a:t>;</a:t>
                      </a:r>
                    </a:p>
                    <a:p>
                      <a:pPr marL="342900" indent="-342900">
                        <a:buClr>
                          <a:srgbClr val="006666"/>
                        </a:buClr>
                        <a:buFont typeface="Wingdings" panose="05000000000000000000" pitchFamily="2" charset="2"/>
                        <a:buChar char="§"/>
                      </a:pPr>
                      <a:r>
                        <a:rPr lang="ru-RU" sz="2400" b="0" i="0" u="none" strike="noStrike" kern="1200" dirty="0" smtClean="0">
                          <a:solidFill>
                            <a:schemeClr val="tx1"/>
                          </a:solidFill>
                          <a:effectLst/>
                          <a:latin typeface="+mn-lt"/>
                          <a:ea typeface="+mn-ea"/>
                          <a:cs typeface="+mn-cs"/>
                        </a:rPr>
                        <a:t> </a:t>
                      </a:r>
                      <a:r>
                        <a:rPr lang="ru-RU" sz="2400" b="0" i="0" u="none" strike="noStrike" kern="1200" dirty="0" err="1" smtClean="0">
                          <a:solidFill>
                            <a:schemeClr val="tx1"/>
                          </a:solidFill>
                          <a:effectLst/>
                          <a:latin typeface="+mn-lt"/>
                          <a:ea typeface="+mn-ea"/>
                          <a:cs typeface="+mn-cs"/>
                        </a:rPr>
                        <a:t>халықаралық</a:t>
                      </a:r>
                      <a:r>
                        <a:rPr lang="ru-RU" sz="2400" b="0" i="0" u="none" strike="noStrike" kern="1200" dirty="0" smtClean="0">
                          <a:solidFill>
                            <a:schemeClr val="tx1"/>
                          </a:solidFill>
                          <a:effectLst/>
                          <a:latin typeface="+mn-lt"/>
                          <a:ea typeface="+mn-ea"/>
                          <a:cs typeface="+mn-cs"/>
                        </a:rPr>
                        <a:t> </a:t>
                      </a:r>
                      <a:r>
                        <a:rPr lang="ru-RU" sz="2400" b="0" i="0" u="none" strike="noStrike" kern="1200" dirty="0" err="1" smtClean="0">
                          <a:solidFill>
                            <a:schemeClr val="tx1"/>
                          </a:solidFill>
                          <a:effectLst/>
                          <a:latin typeface="+mn-lt"/>
                          <a:ea typeface="+mn-ea"/>
                          <a:cs typeface="+mn-cs"/>
                        </a:rPr>
                        <a:t>серіктестерді</a:t>
                      </a:r>
                      <a:r>
                        <a:rPr lang="ru-RU" sz="2400" b="0" i="0" u="none" strike="noStrike" kern="1200" dirty="0" smtClean="0">
                          <a:solidFill>
                            <a:schemeClr val="tx1"/>
                          </a:solidFill>
                          <a:effectLst/>
                          <a:latin typeface="+mn-lt"/>
                          <a:ea typeface="+mn-ea"/>
                          <a:cs typeface="+mn-cs"/>
                        </a:rPr>
                        <a:t> </a:t>
                      </a:r>
                      <a:r>
                        <a:rPr lang="ru-RU" sz="2400" b="0" i="0" u="none" strike="noStrike" kern="1200" baseline="0" dirty="0" smtClean="0">
                          <a:solidFill>
                            <a:schemeClr val="tx1"/>
                          </a:solidFill>
                          <a:effectLst/>
                          <a:latin typeface="+mn-lt"/>
                          <a:ea typeface="+mn-ea"/>
                          <a:cs typeface="+mn-cs"/>
                        </a:rPr>
                        <a:t> </a:t>
                      </a:r>
                      <a:r>
                        <a:rPr lang="ru-RU" sz="2400" b="0" i="0" u="none" strike="noStrike" kern="1200" baseline="0" dirty="0" err="1" smtClean="0">
                          <a:solidFill>
                            <a:schemeClr val="tx1"/>
                          </a:solidFill>
                          <a:effectLst/>
                          <a:latin typeface="+mn-lt"/>
                          <a:ea typeface="+mn-ea"/>
                          <a:cs typeface="+mn-cs"/>
                        </a:rPr>
                        <a:t>көбейту</a:t>
                      </a:r>
                      <a:r>
                        <a:rPr lang="ru-RU" sz="2400" b="0" i="0" u="none" strike="noStrike" kern="1200" baseline="0" dirty="0" smtClean="0">
                          <a:solidFill>
                            <a:schemeClr val="tx1"/>
                          </a:solidFill>
                          <a:effectLst/>
                          <a:latin typeface="+mn-lt"/>
                          <a:ea typeface="+mn-ea"/>
                          <a:cs typeface="+mn-cs"/>
                        </a:rPr>
                        <a:t>.</a:t>
                      </a:r>
                      <a:endParaRPr lang="ru-RU" sz="2400" b="0" dirty="0" smtClean="0">
                        <a:solidFill>
                          <a:srgbClr val="006666"/>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9043744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9880" y="129309"/>
            <a:ext cx="11536376" cy="471056"/>
          </a:xfrm>
          <a:solidFill>
            <a:schemeClr val="accent6">
              <a:lumMod val="75000"/>
            </a:schemeClr>
          </a:solidFill>
          <a:ln>
            <a:solidFill>
              <a:schemeClr val="accent6">
                <a:lumMod val="75000"/>
              </a:schemeClr>
            </a:solidFill>
          </a:ln>
        </p:spPr>
        <p:txBody>
          <a:bodyPr>
            <a:normAutofit fontScale="90000"/>
          </a:bodyPr>
          <a:lstStyle/>
          <a:p>
            <a:pPr algn="ctr">
              <a:lnSpc>
                <a:spcPct val="100000"/>
              </a:lnSpc>
              <a:spcBef>
                <a:spcPts val="0"/>
              </a:spcBef>
              <a:defRPr/>
            </a:pPr>
            <a:r>
              <a:rPr lang="ru-RU" sz="2000" dirty="0">
                <a:latin typeface="Times New Roman" panose="02020603050405020304" pitchFamily="18" charset="0"/>
                <a:cs typeface="Times New Roman" panose="02020603050405020304" pitchFamily="18" charset="0"/>
              </a:rPr>
              <a:t/>
            </a:r>
            <a:br>
              <a:rPr lang="ru-RU" sz="2000" dirty="0">
                <a:latin typeface="Times New Roman" panose="02020603050405020304" pitchFamily="18" charset="0"/>
                <a:cs typeface="Times New Roman" panose="02020603050405020304" pitchFamily="18" charset="0"/>
              </a:rPr>
            </a:br>
            <a:r>
              <a:rPr lang="ru-RU" sz="2000" b="1" dirty="0">
                <a:solidFill>
                  <a:schemeClr val="bg1"/>
                </a:solidFill>
                <a:latin typeface="Times New Roman" panose="02020603050405020304" pitchFamily="18" charset="0"/>
                <a:cs typeface="Times New Roman" panose="02020603050405020304" pitchFamily="18" charset="0"/>
              </a:rPr>
              <a:t>6В012 ДОШКОЛЬНОЕ ОБУЧЕНИЕ И</a:t>
            </a:r>
            <a:r>
              <a:rPr lang="kk-KZ" sz="2000" b="1" dirty="0">
                <a:solidFill>
                  <a:schemeClr val="bg1"/>
                </a:solidFill>
                <a:latin typeface="Times New Roman" panose="02020603050405020304" pitchFamily="18" charset="0"/>
                <a:cs typeface="Times New Roman" panose="02020603050405020304" pitchFamily="18" charset="0"/>
              </a:rPr>
              <a:t> ВОСПИТАНИЕ ОБРАЗОВАТЕЛЬНАЯ </a:t>
            </a:r>
            <a:r>
              <a:rPr lang="kk-KZ" sz="2000" b="1" dirty="0" smtClean="0">
                <a:solidFill>
                  <a:schemeClr val="bg1"/>
                </a:solidFill>
                <a:latin typeface="Times New Roman" panose="02020603050405020304" pitchFamily="18" charset="0"/>
                <a:cs typeface="Times New Roman" panose="02020603050405020304" pitchFamily="18" charset="0"/>
              </a:rPr>
              <a:t>ПРОГРАММА</a:t>
            </a:r>
            <a:r>
              <a:rPr lang="ru-RU" sz="2000" b="1" dirty="0" smtClean="0">
                <a:latin typeface="Times New Roman" panose="02020603050405020304" pitchFamily="18" charset="0"/>
                <a:cs typeface="Times New Roman" panose="02020603050405020304" pitchFamily="18" charset="0"/>
              </a:rPr>
              <a:t/>
            </a:r>
            <a:br>
              <a:rPr lang="ru-RU" sz="2000" b="1" dirty="0" smtClean="0">
                <a:latin typeface="Times New Roman" panose="02020603050405020304" pitchFamily="18" charset="0"/>
                <a:cs typeface="Times New Roman" panose="02020603050405020304" pitchFamily="18" charset="0"/>
              </a:rPr>
            </a:br>
            <a:endParaRPr lang="ru-RU" sz="2000" b="1" dirty="0">
              <a:latin typeface="Times New Roman" panose="02020603050405020304" pitchFamily="18" charset="0"/>
              <a:cs typeface="Times New Roman" panose="02020603050405020304" pitchFamily="18" charset="0"/>
            </a:endParaRPr>
          </a:p>
        </p:txBody>
      </p:sp>
      <p:graphicFrame>
        <p:nvGraphicFramePr>
          <p:cNvPr id="9" name="Объект 8"/>
          <p:cNvGraphicFramePr>
            <a:graphicFrameLocks noGrp="1"/>
          </p:cNvGraphicFramePr>
          <p:nvPr>
            <p:ph idx="1"/>
            <p:extLst>
              <p:ext uri="{D42A27DB-BD31-4B8C-83A1-F6EECF244321}">
                <p14:modId xmlns:p14="http://schemas.microsoft.com/office/powerpoint/2010/main" val="1183963667"/>
              </p:ext>
            </p:extLst>
          </p:nvPr>
        </p:nvGraphicFramePr>
        <p:xfrm>
          <a:off x="309880" y="775859"/>
          <a:ext cx="11536376" cy="6555860"/>
        </p:xfrm>
        <a:graphic>
          <a:graphicData uri="http://schemas.openxmlformats.org/drawingml/2006/table">
            <a:tbl>
              <a:tblPr firstRow="1" bandRow="1"/>
              <a:tblGrid>
                <a:gridCol w="631937">
                  <a:extLst>
                    <a:ext uri="{9D8B030D-6E8A-4147-A177-3AD203B41FA5}">
                      <a16:colId xmlns:a16="http://schemas.microsoft.com/office/drawing/2014/main" xmlns="" val="2897528874"/>
                    </a:ext>
                  </a:extLst>
                </a:gridCol>
                <a:gridCol w="1707085">
                  <a:extLst>
                    <a:ext uri="{9D8B030D-6E8A-4147-A177-3AD203B41FA5}">
                      <a16:colId xmlns:a16="http://schemas.microsoft.com/office/drawing/2014/main" xmlns="" val="2406713459"/>
                    </a:ext>
                  </a:extLst>
                </a:gridCol>
                <a:gridCol w="876612">
                  <a:extLst>
                    <a:ext uri="{9D8B030D-6E8A-4147-A177-3AD203B41FA5}">
                      <a16:colId xmlns:a16="http://schemas.microsoft.com/office/drawing/2014/main" xmlns="" val="217723540"/>
                    </a:ext>
                  </a:extLst>
                </a:gridCol>
                <a:gridCol w="655152">
                  <a:extLst>
                    <a:ext uri="{9D8B030D-6E8A-4147-A177-3AD203B41FA5}">
                      <a16:colId xmlns:a16="http://schemas.microsoft.com/office/drawing/2014/main" xmlns="" val="1935303260"/>
                    </a:ext>
                  </a:extLst>
                </a:gridCol>
                <a:gridCol w="4369482">
                  <a:extLst>
                    <a:ext uri="{9D8B030D-6E8A-4147-A177-3AD203B41FA5}">
                      <a16:colId xmlns:a16="http://schemas.microsoft.com/office/drawing/2014/main" xmlns="" val="2946016186"/>
                    </a:ext>
                  </a:extLst>
                </a:gridCol>
                <a:gridCol w="1648054">
                  <a:extLst>
                    <a:ext uri="{9D8B030D-6E8A-4147-A177-3AD203B41FA5}">
                      <a16:colId xmlns:a16="http://schemas.microsoft.com/office/drawing/2014/main" xmlns="" val="3468312180"/>
                    </a:ext>
                  </a:extLst>
                </a:gridCol>
                <a:gridCol w="1648054">
                  <a:extLst>
                    <a:ext uri="{9D8B030D-6E8A-4147-A177-3AD203B41FA5}">
                      <a16:colId xmlns:a16="http://schemas.microsoft.com/office/drawing/2014/main" xmlns="" val="3918808641"/>
                    </a:ext>
                  </a:extLst>
                </a:gridCol>
              </a:tblGrid>
              <a:tr h="584753">
                <a:tc>
                  <a:txBody>
                    <a:bodyPr/>
                    <a:lstStyle/>
                    <a:p>
                      <a:pPr algn="ctr">
                        <a:lnSpc>
                          <a:spcPts val="1370"/>
                        </a:lnSpc>
                        <a:spcAft>
                          <a:spcPts val="0"/>
                        </a:spcAft>
                      </a:pPr>
                      <a:endParaRPr lang="ru-RU" sz="1350" spc="5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R="25400" algn="ctr">
                        <a:lnSpc>
                          <a:spcPts val="1370"/>
                        </a:lnSpc>
                        <a:spcAft>
                          <a:spcPts val="0"/>
                        </a:spcAft>
                      </a:pPr>
                      <a:r>
                        <a:rPr lang="ru-RU" sz="1200" b="1"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Наименование модуля</a:t>
                      </a:r>
                      <a:endParaRPr lang="ru-RU" sz="1350" spc="5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ts val="1370"/>
                        </a:lnSpc>
                        <a:spcAft>
                          <a:spcPts val="0"/>
                        </a:spcAft>
                      </a:pPr>
                      <a:r>
                        <a:rPr lang="ru-RU" sz="1200" b="1"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Трудоемкость модуля</a:t>
                      </a:r>
                      <a:endParaRPr lang="ru-RU" sz="1350" spc="5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R="25400" indent="7620">
                        <a:lnSpc>
                          <a:spcPts val="1370"/>
                        </a:lnSpc>
                        <a:spcAft>
                          <a:spcPts val="0"/>
                        </a:spcAft>
                      </a:pPr>
                      <a:r>
                        <a:rPr lang="ru-RU" sz="1200" b="1"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350" spc="5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R="25400" indent="7620">
                        <a:lnSpc>
                          <a:spcPts val="1370"/>
                        </a:lnSpc>
                        <a:spcAft>
                          <a:spcPts val="0"/>
                        </a:spcAft>
                      </a:pPr>
                      <a:r>
                        <a:rPr lang="ru-RU" sz="1200" b="1"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sz="1350" spc="5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R="25400" algn="ctr">
                        <a:lnSpc>
                          <a:spcPts val="1370"/>
                        </a:lnSpc>
                        <a:spcAft>
                          <a:spcPts val="0"/>
                        </a:spcAft>
                      </a:pPr>
                      <a:r>
                        <a:rPr lang="ru-RU" sz="1200" b="1" spc="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Номер и наименование дисциплины</a:t>
                      </a:r>
                      <a:endParaRPr lang="ru-RU" sz="1350" spc="5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ts val="1370"/>
                        </a:lnSpc>
                        <a:spcAft>
                          <a:spcPts val="0"/>
                        </a:spcAft>
                      </a:pPr>
                      <a:r>
                        <a:rPr lang="ru-RU" sz="1200" b="1" spc="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Ак. кредиты дисциплины</a:t>
                      </a:r>
                      <a:endParaRPr lang="ru-RU" sz="1350" spc="5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ts val="1370"/>
                        </a:lnSpc>
                        <a:spcAft>
                          <a:spcPts val="0"/>
                        </a:spcAft>
                      </a:pPr>
                      <a:r>
                        <a:rPr lang="ru-RU" sz="1200" b="1" spc="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Цикл/ компонент дисципли-ны</a:t>
                      </a:r>
                      <a:endParaRPr lang="ru-RU" sz="1350" spc="5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3970651914"/>
                  </a:ext>
                </a:extLst>
              </a:tr>
              <a:tr h="329522">
                <a:tc rowSpan="6">
                  <a:txBody>
                    <a:bodyPr/>
                    <a:lstStyle/>
                    <a:p>
                      <a:pPr algn="ctr">
                        <a:lnSpc>
                          <a:spcPct val="115000"/>
                        </a:lnSpc>
                        <a:spcAft>
                          <a:spcPts val="0"/>
                        </a:spcAft>
                      </a:pPr>
                      <a:r>
                        <a:rPr lang="ru-RU" sz="1200" b="1" dirty="0">
                          <a:effectLst/>
                          <a:latin typeface="Times New Roman" panose="02020603050405020304" pitchFamily="18" charset="0"/>
                          <a:ea typeface="Times New Roman" panose="02020603050405020304" pitchFamily="18" charset="0"/>
                          <a:cs typeface="Times New Roman" panose="02020603050405020304" pitchFamily="18" charset="0"/>
                        </a:rPr>
                        <a:t>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rowSpan="6">
                  <a:txBody>
                    <a:bodyPr/>
                    <a:lstStyle/>
                    <a:p>
                      <a:pPr algn="ctr">
                        <a:lnSpc>
                          <a:spcPct val="115000"/>
                        </a:lnSpc>
                        <a:spcAft>
                          <a:spcPts val="0"/>
                        </a:spcAft>
                      </a:pPr>
                      <a:r>
                        <a:rPr lang="kk-KZ" sz="1200" b="1" dirty="0">
                          <a:effectLst/>
                          <a:latin typeface="Times New Roman" panose="02020603050405020304" pitchFamily="18" charset="0"/>
                          <a:ea typeface="Times New Roman" panose="02020603050405020304" pitchFamily="18" charset="0"/>
                          <a:cs typeface="Times New Roman" panose="02020603050405020304" pitchFamily="18" charset="0"/>
                        </a:rPr>
                        <a:t>Универсальные компетентности </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kk-KZ" sz="1200" b="1"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kk-KZ" sz="1200" b="1"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rowSpan="6">
                  <a:txBody>
                    <a:bodyPr/>
                    <a:lstStyle/>
                    <a:p>
                      <a:pPr>
                        <a:lnSpc>
                          <a:spcPct val="115000"/>
                        </a:lnSpc>
                        <a:spcAft>
                          <a:spcPts val="0"/>
                        </a:spcAft>
                      </a:pPr>
                      <a:r>
                        <a:rPr lang="kk-KZ" sz="12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ru-RU" sz="12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29</a:t>
                      </a:r>
                      <a:endParaRPr lang="ru-RU"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342900" lvl="0" indent="-342900">
                        <a:lnSpc>
                          <a:spcPct val="115000"/>
                        </a:lnSpc>
                        <a:spcAft>
                          <a:spcPts val="0"/>
                        </a:spcAft>
                        <a:buFont typeface="+mj-lt"/>
                        <a:buAutoNum type="arabicPeriod"/>
                        <a:tabLst>
                          <a:tab pos="143510" algn="l"/>
                        </a:tabLst>
                      </a:pPr>
                      <a:r>
                        <a:rPr lang="ru-RU" sz="12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tabLst>
                          <a:tab pos="143510" algn="l"/>
                        </a:tabLst>
                      </a:pPr>
                      <a:r>
                        <a:rPr lang="ru-RU" sz="12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Современная история Казахстана</a:t>
                      </a:r>
                      <a:endParaRPr lang="ru-RU"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ru-RU" sz="12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5</a:t>
                      </a:r>
                      <a:endParaRPr lang="ru-RU"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ru-RU" sz="12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ООД/ ОК</a:t>
                      </a:r>
                      <a:endParaRPr lang="ru-RU"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918010716"/>
                  </a:ext>
                </a:extLst>
              </a:tr>
              <a:tr h="329522">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marL="342900" lvl="0" indent="-342900">
                        <a:lnSpc>
                          <a:spcPct val="115000"/>
                        </a:lnSpc>
                        <a:spcAft>
                          <a:spcPts val="0"/>
                        </a:spcAft>
                        <a:buFont typeface="+mj-lt"/>
                        <a:buAutoNum type="arabicPeriod"/>
                        <a:tabLst>
                          <a:tab pos="-41275" algn="l"/>
                          <a:tab pos="143510" algn="l"/>
                        </a:tabLst>
                      </a:pPr>
                      <a:r>
                        <a:rPr lang="ru-RU" sz="1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tabLst>
                          <a:tab pos="-41275" algn="l"/>
                          <a:tab pos="143510" algn="l"/>
                        </a:tabLst>
                      </a:pPr>
                      <a:r>
                        <a:rPr lang="ru-RU" sz="12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Философия</a:t>
                      </a:r>
                      <a:r>
                        <a:rPr lang="kk-KZ" sz="12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образования</a:t>
                      </a:r>
                      <a:endParaRPr lang="ru-RU"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ru-RU" sz="12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5</a:t>
                      </a:r>
                      <a:endParaRPr lang="ru-RU"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ru-RU" sz="12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ООД/ ОК</a:t>
                      </a:r>
                      <a:endParaRPr lang="ru-RU"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3076319857"/>
                  </a:ext>
                </a:extLst>
              </a:tr>
              <a:tr h="329522">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marL="342900" lvl="0" indent="-342900">
                        <a:lnSpc>
                          <a:spcPct val="115000"/>
                        </a:lnSpc>
                        <a:spcAft>
                          <a:spcPts val="0"/>
                        </a:spcAft>
                        <a:buFont typeface="+mj-lt"/>
                        <a:buAutoNum type="arabicPeriod"/>
                        <a:tabLst>
                          <a:tab pos="143510" algn="l"/>
                        </a:tabLst>
                      </a:pPr>
                      <a:r>
                        <a:rPr lang="ru-RU" sz="1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tabLst>
                          <a:tab pos="143510" algn="l"/>
                        </a:tabLst>
                      </a:pPr>
                      <a:r>
                        <a:rPr lang="kk-KZ" sz="12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Эмоциональный интеллект</a:t>
                      </a:r>
                      <a:endParaRPr lang="ru-RU"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en-US" sz="12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5</a:t>
                      </a:r>
                      <a:endParaRPr lang="ru-RU"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kk-KZ" sz="12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БД/ ВК</a:t>
                      </a:r>
                      <a:endParaRPr lang="ru-RU"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1076340204"/>
                  </a:ext>
                </a:extLst>
              </a:tr>
              <a:tr h="329522">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just">
                        <a:lnSpc>
                          <a:spcPct val="115000"/>
                        </a:lnSpc>
                        <a:spcAft>
                          <a:spcPts val="0"/>
                        </a:spcAft>
                        <a:tabLst>
                          <a:tab pos="14351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4.</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tabLst>
                          <a:tab pos="143510" algn="l"/>
                        </a:tabLst>
                      </a:pPr>
                      <a:r>
                        <a:rPr lang="kk-KZ" sz="12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Казахская леди</a:t>
                      </a:r>
                      <a:endParaRPr lang="ru-RU"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en-US" sz="12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3</a:t>
                      </a:r>
                      <a:endParaRPr lang="ru-RU"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kk-KZ" sz="12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БД/ ВК</a:t>
                      </a:r>
                      <a:endParaRPr lang="ru-RU"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1117197023"/>
                  </a:ext>
                </a:extLst>
              </a:tr>
              <a:tr h="329522">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just">
                        <a:lnSpc>
                          <a:spcPct val="115000"/>
                        </a:lnSpc>
                        <a:spcAft>
                          <a:spcPts val="0"/>
                        </a:spcAft>
                        <a:tabLst>
                          <a:tab pos="14351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5.</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tabLst>
                          <a:tab pos="143510" algn="l"/>
                        </a:tabLst>
                      </a:pPr>
                      <a:r>
                        <a:rPr lang="kk-KZ" sz="12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Психология образования. Психология поколений.</a:t>
                      </a:r>
                      <a:endParaRPr lang="ru-RU"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kk-KZ" sz="12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5</a:t>
                      </a:r>
                      <a:endParaRPr lang="ru-RU"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kk-KZ" sz="12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ООД/ ВК</a:t>
                      </a:r>
                      <a:endParaRPr lang="ru-RU"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3816270486"/>
                  </a:ext>
                </a:extLst>
              </a:tr>
              <a:tr h="329522">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just">
                        <a:lnSpc>
                          <a:spcPct val="115000"/>
                        </a:lnSpc>
                        <a:spcAft>
                          <a:spcPts val="0"/>
                        </a:spcAft>
                        <a:tabLst>
                          <a:tab pos="143510" algn="l"/>
                        </a:tabLst>
                      </a:pPr>
                      <a:r>
                        <a:rPr lang="en-US" sz="12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RU"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tabLst>
                          <a:tab pos="143510" algn="l"/>
                        </a:tabLst>
                      </a:pPr>
                      <a:r>
                        <a:rPr lang="ru-RU" sz="12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Физкультурное </a:t>
                      </a:r>
                      <a:r>
                        <a:rPr lang="kk-KZ" sz="12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образование</a:t>
                      </a:r>
                      <a:endParaRPr lang="ru-RU"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ru-RU" sz="12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8</a:t>
                      </a:r>
                      <a:endParaRPr lang="ru-RU"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Aft>
                          <a:spcPts val="0"/>
                        </a:spcAft>
                      </a:pPr>
                      <a:r>
                        <a:rPr lang="ru-RU" sz="12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ООД/ ОК</a:t>
                      </a:r>
                      <a:endParaRPr lang="ru-RU"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xmlns="" val="1518751541"/>
                  </a:ext>
                </a:extLst>
              </a:tr>
              <a:tr h="446571">
                <a:tc>
                  <a:txBody>
                    <a:bodyPr/>
                    <a:lstStyle/>
                    <a:p>
                      <a:pPr algn="ctr">
                        <a:lnSpc>
                          <a:spcPct val="115000"/>
                        </a:lnSpc>
                        <a:spcAft>
                          <a:spcPts val="0"/>
                        </a:spcAft>
                      </a:pPr>
                      <a:r>
                        <a:rPr lang="en-US" sz="1200" b="1">
                          <a:effectLst/>
                          <a:latin typeface="Times New Roman" panose="02020603050405020304" pitchFamily="18" charset="0"/>
                          <a:ea typeface="Times New Roman" panose="02020603050405020304" pitchFamily="18" charset="0"/>
                          <a:cs typeface="Times New Roman" panose="02020603050405020304" pitchFamily="18" charset="0"/>
                        </a:rPr>
                        <a:t>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kk-KZ" sz="1200" b="1">
                          <a:effectLst/>
                          <a:latin typeface="Times New Roman" panose="02020603050405020304" pitchFamily="18" charset="0"/>
                          <a:ea typeface="Calibri" panose="020F0502020204030204" pitchFamily="34" charset="0"/>
                          <a:cs typeface="Times New Roman" panose="02020603050405020304" pitchFamily="18" charset="0"/>
                        </a:rPr>
                        <a:t>Глобальные тренды образовании</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en-US" sz="12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RU"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tabLst>
                          <a:tab pos="143510" algn="l"/>
                        </a:tabLst>
                      </a:pPr>
                      <a:r>
                        <a:rPr lang="en-US" sz="1200">
                          <a:effectLst/>
                          <a:latin typeface="Times New Roman" panose="02020603050405020304" pitchFamily="18" charset="0"/>
                          <a:ea typeface="Calibri" panose="020F0502020204030204" pitchFamily="34" charset="0"/>
                          <a:cs typeface="Times New Roman" panose="02020603050405020304" pitchFamily="18" charset="0"/>
                        </a:rPr>
                        <a:t>1.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tabLst>
                          <a:tab pos="143510" algn="l"/>
                        </a:tabLst>
                      </a:pPr>
                      <a:r>
                        <a:rPr lang="kk-KZ" sz="12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Глобальные и национальные тренды образования</a:t>
                      </a:r>
                      <a:endParaRPr lang="ru-RU"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en-US" sz="12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5</a:t>
                      </a:r>
                      <a:endParaRPr lang="ru-RU"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Aft>
                          <a:spcPts val="0"/>
                        </a:spcAft>
                      </a:pPr>
                      <a:r>
                        <a:rPr lang="ru-RU" sz="12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ООД/ </a:t>
                      </a:r>
                      <a:r>
                        <a:rPr lang="kk-KZ" sz="12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ВК</a:t>
                      </a:r>
                      <a:endParaRPr lang="ru-RU"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xmlns="" val="1985169813"/>
                  </a:ext>
                </a:extLst>
              </a:tr>
              <a:tr h="329522">
                <a:tc rowSpan="4">
                  <a:txBody>
                    <a:bodyPr/>
                    <a:lstStyle/>
                    <a:p>
                      <a:pPr algn="ctr">
                        <a:lnSpc>
                          <a:spcPct val="115000"/>
                        </a:lnSpc>
                        <a:spcAft>
                          <a:spcPts val="0"/>
                        </a:spcAft>
                      </a:pPr>
                      <a:r>
                        <a:rPr lang="en-US" sz="1200" b="1">
                          <a:effectLst/>
                          <a:latin typeface="Times New Roman" panose="02020603050405020304" pitchFamily="18" charset="0"/>
                          <a:ea typeface="Times New Roman" panose="02020603050405020304" pitchFamily="18" charset="0"/>
                          <a:cs typeface="Times New Roman" panose="02020603050405020304" pitchFamily="18" charset="0"/>
                        </a:rPr>
                        <a:t>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ru-RU" sz="12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rowSpan="4">
                  <a:txBody>
                    <a:bodyPr/>
                    <a:lstStyle/>
                    <a:p>
                      <a:pPr algn="ctr">
                        <a:lnSpc>
                          <a:spcPct val="115000"/>
                        </a:lnSpc>
                        <a:spcAft>
                          <a:spcPts val="0"/>
                        </a:spcAft>
                      </a:pPr>
                      <a:r>
                        <a:rPr lang="ru-RU" sz="1200" b="1">
                          <a:effectLst/>
                          <a:latin typeface="Times New Roman" panose="02020603050405020304" pitchFamily="18" charset="0"/>
                          <a:ea typeface="Times New Roman" panose="02020603050405020304" pitchFamily="18" charset="0"/>
                          <a:cs typeface="Times New Roman" panose="02020603050405020304" pitchFamily="18" charset="0"/>
                        </a:rPr>
                        <a:t>К</a:t>
                      </a:r>
                      <a:r>
                        <a:rPr lang="kk-KZ" sz="1200" b="1">
                          <a:effectLst/>
                          <a:latin typeface="Times New Roman" panose="02020603050405020304" pitchFamily="18" charset="0"/>
                          <a:ea typeface="Times New Roman" panose="02020603050405020304" pitchFamily="18" charset="0"/>
                          <a:cs typeface="Times New Roman" panose="02020603050405020304" pitchFamily="18" charset="0"/>
                        </a:rPr>
                        <a:t>оммуникация и новая грамотность</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rowSpan="4">
                  <a:txBody>
                    <a:bodyPr/>
                    <a:lstStyle/>
                    <a:p>
                      <a:pPr algn="ctr">
                        <a:lnSpc>
                          <a:spcPct val="115000"/>
                        </a:lnSpc>
                        <a:spcAft>
                          <a:spcPts val="0"/>
                        </a:spcAft>
                      </a:pPr>
                      <a:r>
                        <a:rPr lang="ru-RU" sz="12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19</a:t>
                      </a:r>
                      <a:endParaRPr lang="ru-RU"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342900" lvl="0" indent="-342900">
                        <a:lnSpc>
                          <a:spcPct val="115000"/>
                        </a:lnSpc>
                        <a:spcAft>
                          <a:spcPts val="0"/>
                        </a:spcAft>
                        <a:buFont typeface="+mj-lt"/>
                        <a:buAutoNum type="arabicPeriod"/>
                        <a:tabLst>
                          <a:tab pos="143510" algn="l"/>
                        </a:tabLst>
                      </a:pPr>
                      <a:r>
                        <a:rPr lang="ru-RU" sz="1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tabLst>
                          <a:tab pos="143510" algn="l"/>
                        </a:tabLst>
                      </a:pPr>
                      <a:r>
                        <a:rPr lang="ru-RU" sz="12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Иностранный язык</a:t>
                      </a:r>
                      <a:endParaRPr lang="ru-RU"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kk-KZ" sz="12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10</a:t>
                      </a:r>
                      <a:endParaRPr lang="ru-RU"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ru-RU" sz="12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ООД/ ОК</a:t>
                      </a:r>
                      <a:endParaRPr lang="ru-RU"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xmlns="" val="651551745"/>
                  </a:ext>
                </a:extLst>
              </a:tr>
              <a:tr h="446571">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marL="342900" lvl="0" indent="-342900">
                        <a:lnSpc>
                          <a:spcPct val="115000"/>
                        </a:lnSpc>
                        <a:spcAft>
                          <a:spcPts val="0"/>
                        </a:spcAft>
                        <a:buFont typeface="+mj-lt"/>
                        <a:buAutoNum type="arabicPeriod"/>
                        <a:tabLst>
                          <a:tab pos="143510" algn="l"/>
                        </a:tabLst>
                      </a:pPr>
                      <a:r>
                        <a:rPr lang="ru-RU" sz="1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ru-RU" sz="12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Технологии ораторского искусства</a:t>
                      </a:r>
                      <a:r>
                        <a:rPr lang="kk-KZ" sz="12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(на казахском/ русском языке)</a:t>
                      </a:r>
                      <a:endParaRPr lang="ru-RU"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ru-RU" sz="12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3</a:t>
                      </a:r>
                      <a:endParaRPr lang="ru-RU"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ru-RU" sz="12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ООД/ ОК</a:t>
                      </a:r>
                      <a:endParaRPr lang="ru-RU"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xmlns="" val="1841034700"/>
                  </a:ext>
                </a:extLst>
              </a:tr>
              <a:tr h="329522">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marL="342900" lvl="0" indent="-342900">
                        <a:lnSpc>
                          <a:spcPct val="115000"/>
                        </a:lnSpc>
                        <a:spcAft>
                          <a:spcPts val="0"/>
                        </a:spcAft>
                        <a:buFont typeface="+mj-lt"/>
                        <a:buAutoNum type="arabicPeriod"/>
                        <a:tabLst>
                          <a:tab pos="143510" algn="l"/>
                        </a:tabLst>
                      </a:pPr>
                      <a:r>
                        <a:rPr lang="ru-RU" sz="1200">
                          <a:effectLst/>
                          <a:highlight>
                            <a:srgbClr val="00FFFF"/>
                          </a:highlight>
                          <a:latin typeface="Times New Roman" panose="02020603050405020304" pitchFamily="18" charset="0"/>
                          <a:ea typeface="Times New Roman" panose="02020603050405020304" pitchFamily="18"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US" sz="1400" dirty="0" smtClean="0">
                          <a:latin typeface="Times New Roman" panose="02020603050405020304" pitchFamily="18" charset="0"/>
                          <a:cs typeface="Times New Roman" panose="02020603050405020304" pitchFamily="18" charset="0"/>
                        </a:rPr>
                        <a:t>   </a:t>
                      </a:r>
                      <a:r>
                        <a:rPr lang="kk-KZ" sz="1400" dirty="0" smtClean="0">
                          <a:latin typeface="Times New Roman" panose="02020603050405020304" pitchFamily="18" charset="0"/>
                          <a:cs typeface="Times New Roman" panose="02020603050405020304" pitchFamily="18" charset="0"/>
                        </a:rPr>
                        <a:t>Академическое </a:t>
                      </a:r>
                      <a:r>
                        <a:rPr lang="kk-KZ" sz="1400" dirty="0">
                          <a:latin typeface="Times New Roman" panose="02020603050405020304" pitchFamily="18" charset="0"/>
                          <a:cs typeface="Times New Roman" panose="02020603050405020304" pitchFamily="18" charset="0"/>
                        </a:rPr>
                        <a:t>письмо (</a:t>
                      </a:r>
                      <a:r>
                        <a:rPr lang="en-US" sz="1400" dirty="0">
                          <a:latin typeface="Times New Roman" panose="02020603050405020304" pitchFamily="18" charset="0"/>
                          <a:cs typeface="Times New Roman" panose="02020603050405020304" pitchFamily="18" charset="0"/>
                        </a:rPr>
                        <a:t>Writing Skills</a:t>
                      </a:r>
                      <a:r>
                        <a:rPr lang="kk-KZ" sz="1400" dirty="0">
                          <a:latin typeface="Times New Roman" panose="02020603050405020304" pitchFamily="18" charset="0"/>
                          <a:cs typeface="Times New Roman" panose="02020603050405020304" pitchFamily="18" charset="0"/>
                        </a:rPr>
                        <a:t>)</a:t>
                      </a:r>
                      <a:endParaRPr lang="ru-RU" sz="1400" dirty="0">
                        <a:latin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ru-RU" sz="1400" dirty="0">
                          <a:latin typeface="Times New Roman" panose="02020603050405020304" pitchFamily="18" charset="0"/>
                          <a:cs typeface="Times New Roman" panose="02020603050405020304" pitchFamily="18" charset="0"/>
                        </a:rPr>
                        <a:t>3</a:t>
                      </a:r>
                    </a:p>
                  </a:txBody>
                  <a:tcPr marL="68580" marR="68580" marT="0" marB="0"/>
                </a:tc>
                <a:tc>
                  <a:txBody>
                    <a:bodyPr/>
                    <a:lstStyle/>
                    <a:p>
                      <a:pPr>
                        <a:lnSpc>
                          <a:spcPct val="115000"/>
                        </a:lnSpc>
                        <a:spcAft>
                          <a:spcPts val="0"/>
                        </a:spcAft>
                      </a:pPr>
                      <a:r>
                        <a:rPr lang="kk-KZ" sz="1400" dirty="0">
                          <a:latin typeface="Times New Roman" panose="02020603050405020304" pitchFamily="18" charset="0"/>
                          <a:cs typeface="Times New Roman" panose="02020603050405020304" pitchFamily="18" charset="0"/>
                        </a:rPr>
                        <a:t>Б</a:t>
                      </a:r>
                      <a:r>
                        <a:rPr lang="ru-RU" sz="1400" dirty="0">
                          <a:latin typeface="Times New Roman" panose="02020603050405020304" pitchFamily="18" charset="0"/>
                          <a:cs typeface="Times New Roman" panose="02020603050405020304" pitchFamily="18" charset="0"/>
                        </a:rPr>
                        <a:t>Д/ </a:t>
                      </a:r>
                      <a:r>
                        <a:rPr lang="kk-KZ" sz="1400" dirty="0">
                          <a:latin typeface="Times New Roman" panose="02020603050405020304" pitchFamily="18" charset="0"/>
                          <a:cs typeface="Times New Roman" panose="02020603050405020304" pitchFamily="18" charset="0"/>
                        </a:rPr>
                        <a:t>В</a:t>
                      </a:r>
                      <a:r>
                        <a:rPr lang="ru-RU" sz="1400" dirty="0">
                          <a:latin typeface="Times New Roman" panose="02020603050405020304" pitchFamily="18" charset="0"/>
                          <a:cs typeface="Times New Roman" panose="02020603050405020304" pitchFamily="18" charset="0"/>
                        </a:rPr>
                        <a:t>К</a:t>
                      </a:r>
                    </a:p>
                  </a:txBody>
                  <a:tcPr marL="68580" marR="68580" marT="0" marB="0"/>
                </a:tc>
                <a:extLst>
                  <a:ext uri="{0D108BD9-81ED-4DB2-BD59-A6C34878D82A}">
                    <a16:rowId xmlns:a16="http://schemas.microsoft.com/office/drawing/2014/main" xmlns="" val="1932976146"/>
                  </a:ext>
                </a:extLst>
              </a:tr>
              <a:tr h="329522">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marL="342900" lvl="0" indent="-342900">
                        <a:lnSpc>
                          <a:spcPct val="115000"/>
                        </a:lnSpc>
                        <a:spcAft>
                          <a:spcPts val="0"/>
                        </a:spcAft>
                        <a:buFont typeface="+mj-lt"/>
                        <a:buAutoNum type="arabicPeriod"/>
                        <a:tabLst>
                          <a:tab pos="143510" algn="l"/>
                        </a:tabLst>
                      </a:pPr>
                      <a:r>
                        <a:rPr lang="x-none"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a:lnSpc>
                          <a:spcPct val="115000"/>
                        </a:lnSpc>
                        <a:spcAft>
                          <a:spcPts val="0"/>
                        </a:spcAft>
                      </a:pPr>
                      <a:r>
                        <a:rPr lang="x-none" sz="12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Английский язык для академических целей</a:t>
                      </a:r>
                      <a:endParaRPr lang="ru-RU"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kk-KZ" sz="12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3</a:t>
                      </a:r>
                      <a:endParaRPr lang="ru-RU"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kk-KZ" sz="12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Б</a:t>
                      </a:r>
                      <a:r>
                        <a:rPr lang="ru-RU" sz="12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Д/ </a:t>
                      </a:r>
                      <a:r>
                        <a:rPr lang="kk-KZ" sz="12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В</a:t>
                      </a:r>
                      <a:r>
                        <a:rPr lang="ru-RU" sz="12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К</a:t>
                      </a:r>
                      <a:endParaRPr lang="ru-RU"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xmlns="" val="3017006832"/>
                  </a:ext>
                </a:extLst>
              </a:tr>
              <a:tr h="446571">
                <a:tc rowSpan="4">
                  <a:txBody>
                    <a:bodyPr/>
                    <a:lstStyle/>
                    <a:p>
                      <a:pPr algn="ctr">
                        <a:lnSpc>
                          <a:spcPct val="115000"/>
                        </a:lnSpc>
                        <a:spcAft>
                          <a:spcPts val="0"/>
                        </a:spcAft>
                      </a:pPr>
                      <a:r>
                        <a:rPr lang="en-US" sz="1200" b="1">
                          <a:effectLst/>
                          <a:latin typeface="Times New Roman" panose="02020603050405020304" pitchFamily="18" charset="0"/>
                          <a:ea typeface="Times New Roman" panose="02020603050405020304" pitchFamily="18" charset="0"/>
                          <a:cs typeface="Times New Roman" panose="02020603050405020304" pitchFamily="18" charset="0"/>
                        </a:rPr>
                        <a:t>4</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rowSpan="4">
                  <a:txBody>
                    <a:bodyPr/>
                    <a:lstStyle/>
                    <a:p>
                      <a:pPr algn="ctr">
                        <a:lnSpc>
                          <a:spcPct val="115000"/>
                        </a:lnSpc>
                        <a:spcAft>
                          <a:spcPts val="0"/>
                        </a:spcAft>
                      </a:pPr>
                      <a:r>
                        <a:rPr lang="kk-KZ" sz="1200" b="1">
                          <a:effectLst/>
                          <a:latin typeface="Times New Roman" panose="02020603050405020304" pitchFamily="18" charset="0"/>
                          <a:ea typeface="Times New Roman" panose="02020603050405020304" pitchFamily="18" charset="0"/>
                          <a:cs typeface="Times New Roman" panose="02020603050405020304" pitchFamily="18" charset="0"/>
                        </a:rPr>
                        <a:t>Цифровая компетентность</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rowSpan="4">
                  <a:txBody>
                    <a:bodyPr/>
                    <a:lstStyle/>
                    <a:p>
                      <a:pPr algn="ctr">
                        <a:lnSpc>
                          <a:spcPct val="115000"/>
                        </a:lnSpc>
                        <a:spcAft>
                          <a:spcPts val="0"/>
                        </a:spcAft>
                      </a:pPr>
                      <a:r>
                        <a:rPr lang="kk-KZ" sz="12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18</a:t>
                      </a:r>
                      <a:endParaRPr lang="ru-RU"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342900" lvl="0" indent="-342900">
                        <a:lnSpc>
                          <a:spcPct val="115000"/>
                        </a:lnSpc>
                        <a:spcAft>
                          <a:spcPts val="0"/>
                        </a:spcAft>
                        <a:buFont typeface="+mj-lt"/>
                        <a:buAutoNum type="arabicPeriod"/>
                        <a:tabLst>
                          <a:tab pos="143510" algn="l"/>
                        </a:tabLst>
                      </a:pPr>
                      <a:r>
                        <a:rPr lang="x-none"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a:lnSpc>
                          <a:spcPct val="115000"/>
                        </a:lnSpc>
                        <a:spcAft>
                          <a:spcPts val="0"/>
                        </a:spcAft>
                      </a:pPr>
                      <a:r>
                        <a:rPr lang="x-none" sz="12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Информационно-коммуникационные технологии (на английском языке)</a:t>
                      </a:r>
                      <a:endParaRPr lang="ru-RU"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ru-RU" sz="12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5</a:t>
                      </a:r>
                      <a:endParaRPr lang="ru-RU"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ru-RU" sz="12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ООД/ ОК</a:t>
                      </a:r>
                      <a:endParaRPr lang="ru-RU"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1386653330"/>
                  </a:ext>
                </a:extLst>
              </a:tr>
              <a:tr h="329522">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marL="342900" lvl="0" indent="-342900">
                        <a:lnSpc>
                          <a:spcPct val="115000"/>
                        </a:lnSpc>
                        <a:spcAft>
                          <a:spcPts val="0"/>
                        </a:spcAft>
                        <a:buFont typeface="+mj-lt"/>
                        <a:buAutoNum type="arabicPeriod"/>
                        <a:tabLst>
                          <a:tab pos="143510" algn="l"/>
                        </a:tabLst>
                      </a:pPr>
                      <a:r>
                        <a:rPr lang="x-none"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a:lnSpc>
                          <a:spcPct val="115000"/>
                        </a:lnSpc>
                        <a:spcAft>
                          <a:spcPts val="0"/>
                        </a:spcAft>
                      </a:pPr>
                      <a:r>
                        <a:rPr lang="x-none" sz="12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Цифровые технологии в образовании</a:t>
                      </a:r>
                      <a:endParaRPr lang="ru-RU"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en-US" sz="12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RU"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kk-KZ" sz="12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БД/ ВК</a:t>
                      </a:r>
                      <a:endParaRPr lang="ru-RU"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1214889675"/>
                  </a:ext>
                </a:extLst>
              </a:tr>
              <a:tr h="329522">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marL="342900" lvl="0" indent="-342900">
                        <a:lnSpc>
                          <a:spcPct val="115000"/>
                        </a:lnSpc>
                        <a:spcAft>
                          <a:spcPts val="0"/>
                        </a:spcAft>
                        <a:buFont typeface="+mj-lt"/>
                        <a:buAutoNum type="arabicPeriod"/>
                        <a:tabLst>
                          <a:tab pos="143510" algn="l"/>
                        </a:tabLst>
                      </a:pPr>
                      <a:r>
                        <a:rPr lang="x-none"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a:lnSpc>
                          <a:spcPct val="115000"/>
                        </a:lnSpc>
                        <a:spcAft>
                          <a:spcPts val="0"/>
                        </a:spcAft>
                      </a:pPr>
                      <a:r>
                        <a:rPr lang="kk-KZ" sz="12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Технология дистанционного образования</a:t>
                      </a:r>
                      <a:endParaRPr lang="ru-RU"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kk-KZ" sz="12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RU"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kk-KZ" sz="12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БД/ ВК</a:t>
                      </a:r>
                      <a:endParaRPr lang="ru-RU"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3537872501"/>
                  </a:ext>
                </a:extLst>
              </a:tr>
              <a:tr h="329522">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marL="342900" lvl="0" indent="-342900">
                        <a:lnSpc>
                          <a:spcPct val="115000"/>
                        </a:lnSpc>
                        <a:spcAft>
                          <a:spcPts val="0"/>
                        </a:spcAft>
                        <a:buFont typeface="+mj-lt"/>
                        <a:buAutoNum type="arabicPeriod"/>
                        <a:tabLst>
                          <a:tab pos="143510" algn="l"/>
                        </a:tabLst>
                      </a:pPr>
                      <a:r>
                        <a:rPr lang="x-none"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a:lnSpc>
                          <a:spcPct val="115000"/>
                        </a:lnSpc>
                        <a:spcAft>
                          <a:spcPts val="0"/>
                        </a:spcAft>
                      </a:pPr>
                      <a:r>
                        <a:rPr lang="en-US" sz="12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Data </a:t>
                      </a:r>
                      <a:r>
                        <a:rPr lang="kk-KZ" sz="12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аналитика</a:t>
                      </a:r>
                      <a:endParaRPr lang="ru-RU"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kk-KZ" sz="12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RU"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kk-KZ" sz="12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БД/ ВК</a:t>
                      </a:r>
                      <a:endParaRPr lang="ru-RU"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1707776323"/>
                  </a:ext>
                </a:extLst>
              </a:tr>
              <a:tr h="677130">
                <a:tc>
                  <a:txBody>
                    <a:bodyPr/>
                    <a:lstStyle/>
                    <a:p>
                      <a:pPr algn="ctr">
                        <a:lnSpc>
                          <a:spcPct val="115000"/>
                        </a:lnSpc>
                        <a:spcAft>
                          <a:spcPts val="0"/>
                        </a:spcAft>
                      </a:pPr>
                      <a:r>
                        <a:rPr lang="en-US" sz="1200" b="1">
                          <a:effectLst/>
                          <a:latin typeface="Times New Roman" panose="02020603050405020304" pitchFamily="18" charset="0"/>
                          <a:ea typeface="Times New Roman" panose="02020603050405020304" pitchFamily="18" charset="0"/>
                          <a:cs typeface="Times New Roman" panose="02020603050405020304" pitchFamily="18" charset="0"/>
                        </a:rPr>
                        <a:t>5</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kk-KZ" sz="1200" b="1" dirty="0">
                          <a:effectLst/>
                          <a:latin typeface="Times New Roman" panose="02020603050405020304" pitchFamily="18" charset="0"/>
                          <a:ea typeface="Times New Roman" panose="02020603050405020304" pitchFamily="18" charset="0"/>
                          <a:cs typeface="Times New Roman" panose="02020603050405020304" pitchFamily="18" charset="0"/>
                        </a:rPr>
                        <a:t>Инновационно управленческие компетенции</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457200" algn="ctr">
                        <a:lnSpc>
                          <a:spcPct val="115000"/>
                        </a:lnSpc>
                        <a:spcAft>
                          <a:spcPts val="0"/>
                        </a:spcAft>
                      </a:pPr>
                      <a:r>
                        <a:rPr lang="en-US"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342900" lvl="0" indent="-342900">
                        <a:lnSpc>
                          <a:spcPct val="115000"/>
                        </a:lnSpc>
                        <a:spcAft>
                          <a:spcPts val="0"/>
                        </a:spcAft>
                        <a:buFont typeface="+mj-lt"/>
                        <a:buAutoNum type="arabicPeriod"/>
                        <a:tabLst>
                          <a:tab pos="143510" algn="l"/>
                        </a:tabLst>
                      </a:pPr>
                      <a:r>
                        <a:rPr lang="en-US"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tabLst>
                          <a:tab pos="143510" algn="l"/>
                          <a:tab pos="173355" algn="l"/>
                        </a:tabLst>
                      </a:pPr>
                      <a:r>
                        <a:rPr lang="kk-KZ" sz="12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Управление проектами</a:t>
                      </a:r>
                      <a:endParaRPr lang="ru-RU"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en-US" sz="12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RU"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ru-RU" sz="12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ООД/ ОК</a:t>
                      </a:r>
                      <a:endParaRPr lang="ru-RU"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3221759607"/>
                  </a:ext>
                </a:extLst>
              </a:tr>
            </a:tbl>
          </a:graphicData>
        </a:graphic>
      </p:graphicFrame>
      <p:sp>
        <p:nvSpPr>
          <p:cNvPr id="5" name="Прямоугольник 4"/>
          <p:cNvSpPr/>
          <p:nvPr/>
        </p:nvSpPr>
        <p:spPr>
          <a:xfrm>
            <a:off x="450375" y="1443841"/>
            <a:ext cx="11395881" cy="461665"/>
          </a:xfrm>
          <a:prstGeom prst="rect">
            <a:avLst/>
          </a:prstGeom>
        </p:spPr>
        <p:txBody>
          <a:bodyPr wrap="square">
            <a:spAutoFit/>
          </a:bodyPr>
          <a:lstStyle/>
          <a:p>
            <a:pPr marL="342900" indent="-342900">
              <a:buFont typeface="Wingdings" panose="05000000000000000000" pitchFamily="2" charset="2"/>
              <a:buChar char="§"/>
            </a:pPr>
            <a:r>
              <a:rPr lang="ru-RU" sz="2400" dirty="0" smtClean="0">
                <a:latin typeface="Times New Roman" panose="02020603050405020304" pitchFamily="18" charset="0"/>
                <a:cs typeface="Times New Roman" panose="02020603050405020304" pitchFamily="18" charset="0"/>
              </a:rPr>
              <a:t> </a:t>
            </a:r>
            <a:endParaRPr lang="ru-R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001677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3648793386"/>
              </p:ext>
            </p:extLst>
          </p:nvPr>
        </p:nvGraphicFramePr>
        <p:xfrm>
          <a:off x="803565" y="1052736"/>
          <a:ext cx="10723418" cy="4658851"/>
        </p:xfrm>
        <a:graphic>
          <a:graphicData uri="http://schemas.openxmlformats.org/drawingml/2006/table">
            <a:tbl>
              <a:tblPr firstRow="1" bandRow="1">
                <a:tableStyleId>{5C22544A-7EE6-4342-B048-85BDC9FD1C3A}</a:tableStyleId>
              </a:tblPr>
              <a:tblGrid>
                <a:gridCol w="545257">
                  <a:extLst>
                    <a:ext uri="{9D8B030D-6E8A-4147-A177-3AD203B41FA5}">
                      <a16:colId xmlns:a16="http://schemas.microsoft.com/office/drawing/2014/main" xmlns="" val="20000"/>
                    </a:ext>
                  </a:extLst>
                </a:gridCol>
                <a:gridCol w="7633621">
                  <a:extLst>
                    <a:ext uri="{9D8B030D-6E8A-4147-A177-3AD203B41FA5}">
                      <a16:colId xmlns:a16="http://schemas.microsoft.com/office/drawing/2014/main" xmlns="" val="20001"/>
                    </a:ext>
                  </a:extLst>
                </a:gridCol>
                <a:gridCol w="999641">
                  <a:extLst>
                    <a:ext uri="{9D8B030D-6E8A-4147-A177-3AD203B41FA5}">
                      <a16:colId xmlns:a16="http://schemas.microsoft.com/office/drawing/2014/main" xmlns="" val="20002"/>
                    </a:ext>
                  </a:extLst>
                </a:gridCol>
                <a:gridCol w="1544899">
                  <a:extLst>
                    <a:ext uri="{9D8B030D-6E8A-4147-A177-3AD203B41FA5}">
                      <a16:colId xmlns:a16="http://schemas.microsoft.com/office/drawing/2014/main" xmlns="" val="20003"/>
                    </a:ext>
                  </a:extLst>
                </a:gridCol>
              </a:tblGrid>
              <a:tr h="540223">
                <a:tc>
                  <a:txBody>
                    <a:bodyPr/>
                    <a:lstStyle/>
                    <a:p>
                      <a:r>
                        <a:rPr lang="kk-KZ" sz="1800" dirty="0"/>
                        <a:t>№</a:t>
                      </a:r>
                      <a:endParaRPr lang="ru-RU"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kk-KZ" sz="1800" b="1" dirty="0">
                          <a:effectLst/>
                          <a:latin typeface="Times New Roman"/>
                          <a:ea typeface="Times New Roman"/>
                        </a:rPr>
                        <a:t>Іс-шаралар </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kk-KZ" sz="1800" b="1" dirty="0">
                          <a:effectLst/>
                          <a:latin typeface="Times New Roman"/>
                          <a:ea typeface="Times New Roman"/>
                        </a:rPr>
                        <a:t>Мерзімі</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kk-KZ" sz="1800" b="1" dirty="0">
                          <a:effectLst/>
                          <a:latin typeface="Times New Roman"/>
                          <a:ea typeface="Times New Roman"/>
                        </a:rPr>
                        <a:t>Жауаптылар </a:t>
                      </a:r>
                      <a:endParaRPr lang="ru-RU" sz="18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0"/>
                  </a:ext>
                </a:extLst>
              </a:tr>
              <a:tr h="1650683">
                <a:tc>
                  <a:txBody>
                    <a:bodyPr/>
                    <a:lstStyle/>
                    <a:p>
                      <a:r>
                        <a:rPr lang="en-US" sz="1800" dirty="0">
                          <a:latin typeface="Times New Roman" panose="02020603050405020304" pitchFamily="18" charset="0"/>
                          <a:cs typeface="Times New Roman" panose="02020603050405020304" pitchFamily="18" charset="0"/>
                        </a:rPr>
                        <a:t>1</a:t>
                      </a:r>
                      <a:endParaRPr lang="ru-RU" sz="18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FontTx/>
                        <a:buNone/>
                      </a:pPr>
                      <a:r>
                        <a:rPr lang="ru-RU" sz="1400" dirty="0">
                          <a:latin typeface="Times New Roman" panose="02020603050405020304" pitchFamily="18" charset="0"/>
                          <a:cs typeface="Times New Roman" panose="02020603050405020304" pitchFamily="18" charset="0"/>
                        </a:rPr>
                        <a:t>«</a:t>
                      </a:r>
                      <a:r>
                        <a:rPr lang="ru-RU" sz="1400" b="1" dirty="0" err="1">
                          <a:latin typeface="Times New Roman" panose="02020603050405020304" pitchFamily="18" charset="0"/>
                          <a:cs typeface="Times New Roman" panose="02020603050405020304" pitchFamily="18" charset="0"/>
                        </a:rPr>
                        <a:t>Инклюзивтік</a:t>
                      </a:r>
                      <a:r>
                        <a:rPr lang="ru-RU" sz="1400" b="1" dirty="0">
                          <a:latin typeface="Times New Roman" panose="02020603050405020304" pitchFamily="18" charset="0"/>
                          <a:cs typeface="Times New Roman" panose="02020603050405020304" pitchFamily="18" charset="0"/>
                        </a:rPr>
                        <a:t> </a:t>
                      </a:r>
                      <a:r>
                        <a:rPr lang="ru-RU" sz="1400" b="1" dirty="0" err="1">
                          <a:latin typeface="Times New Roman" panose="02020603050405020304" pitchFamily="18" charset="0"/>
                          <a:cs typeface="Times New Roman" panose="02020603050405020304" pitchFamily="18" charset="0"/>
                        </a:rPr>
                        <a:t>білім</a:t>
                      </a:r>
                      <a:r>
                        <a:rPr lang="ru-RU" sz="1400" b="1" baseline="0" dirty="0">
                          <a:latin typeface="Times New Roman" panose="02020603050405020304" pitchFamily="18" charset="0"/>
                          <a:cs typeface="Times New Roman" panose="02020603050405020304" pitchFamily="18" charset="0"/>
                        </a:rPr>
                        <a:t> </a:t>
                      </a:r>
                      <a:r>
                        <a:rPr lang="ru-RU" sz="1400" b="1" baseline="0" dirty="0" err="1">
                          <a:latin typeface="Times New Roman" panose="02020603050405020304" pitchFamily="18" charset="0"/>
                          <a:cs typeface="Times New Roman" panose="02020603050405020304" pitchFamily="18" charset="0"/>
                        </a:rPr>
                        <a:t>беруді</a:t>
                      </a:r>
                      <a:r>
                        <a:rPr lang="ru-RU" sz="1400" b="1" baseline="0" dirty="0">
                          <a:latin typeface="Times New Roman" panose="02020603050405020304" pitchFamily="18" charset="0"/>
                          <a:cs typeface="Times New Roman" panose="02020603050405020304" pitchFamily="18" charset="0"/>
                        </a:rPr>
                        <a:t> </a:t>
                      </a:r>
                      <a:r>
                        <a:rPr lang="ru-RU" sz="1400" b="1" baseline="0" dirty="0" err="1">
                          <a:latin typeface="Times New Roman" panose="02020603050405020304" pitchFamily="18" charset="0"/>
                          <a:cs typeface="Times New Roman" panose="02020603050405020304" pitchFamily="18" charset="0"/>
                        </a:rPr>
                        <a:t>қолдайтын</a:t>
                      </a:r>
                      <a:r>
                        <a:rPr lang="ru-RU" sz="1400" b="1" baseline="0" dirty="0">
                          <a:latin typeface="Times New Roman" panose="02020603050405020304" pitchFamily="18" charset="0"/>
                          <a:cs typeface="Times New Roman" panose="02020603050405020304" pitchFamily="18" charset="0"/>
                        </a:rPr>
                        <a:t> </a:t>
                      </a:r>
                      <a:r>
                        <a:rPr lang="ru-RU" sz="1400" b="1" baseline="0" dirty="0" err="1">
                          <a:latin typeface="Times New Roman" panose="02020603050405020304" pitchFamily="18" charset="0"/>
                          <a:cs typeface="Times New Roman" panose="02020603050405020304" pitchFamily="18" charset="0"/>
                        </a:rPr>
                        <a:t>р</a:t>
                      </a:r>
                      <a:r>
                        <a:rPr lang="ru-RU" sz="1400" b="1" dirty="0" err="1">
                          <a:latin typeface="Times New Roman" panose="02020603050405020304" pitchFamily="18" charset="0"/>
                          <a:cs typeface="Times New Roman" panose="02020603050405020304" pitchFamily="18" charset="0"/>
                        </a:rPr>
                        <a:t>есурстық-кеңес</a:t>
                      </a:r>
                      <a:r>
                        <a:rPr lang="ru-RU" sz="1400" b="1" baseline="0" dirty="0">
                          <a:latin typeface="Times New Roman" panose="02020603050405020304" pitchFamily="18" charset="0"/>
                          <a:cs typeface="Times New Roman" panose="02020603050405020304" pitchFamily="18" charset="0"/>
                        </a:rPr>
                        <a:t> </a:t>
                      </a:r>
                      <a:r>
                        <a:rPr lang="ru-RU" sz="1400" b="1" baseline="0" dirty="0" err="1">
                          <a:latin typeface="Times New Roman" panose="02020603050405020304" pitchFamily="18" charset="0"/>
                          <a:cs typeface="Times New Roman" panose="02020603050405020304" pitchFamily="18" charset="0"/>
                        </a:rPr>
                        <a:t>орталығын</a:t>
                      </a:r>
                      <a:r>
                        <a:rPr lang="ru-RU" sz="1400" b="1" baseline="0" dirty="0">
                          <a:latin typeface="Times New Roman" panose="02020603050405020304" pitchFamily="18" charset="0"/>
                          <a:cs typeface="Times New Roman" panose="02020603050405020304" pitchFamily="18" charset="0"/>
                        </a:rPr>
                        <a:t> </a:t>
                      </a:r>
                      <a:r>
                        <a:rPr lang="ru-RU" sz="1400" b="1" baseline="0" dirty="0" err="1">
                          <a:latin typeface="Times New Roman" panose="02020603050405020304" pitchFamily="18" charset="0"/>
                          <a:cs typeface="Times New Roman" panose="02020603050405020304" pitchFamily="18" charset="0"/>
                        </a:rPr>
                        <a:t>ашу</a:t>
                      </a:r>
                      <a:r>
                        <a:rPr lang="ru-RU" sz="1400" baseline="0" dirty="0">
                          <a:latin typeface="Times New Roman" panose="02020603050405020304" pitchFamily="18" charset="0"/>
                          <a:cs typeface="Times New Roman" panose="02020603050405020304" pitchFamily="18" charset="0"/>
                        </a:rPr>
                        <a:t>:</a:t>
                      </a:r>
                      <a:r>
                        <a:rPr lang="kk-KZ" sz="1400" baseline="0" dirty="0">
                          <a:latin typeface="Times New Roman" panose="02020603050405020304" pitchFamily="18" charset="0"/>
                          <a:cs typeface="Times New Roman" panose="02020603050405020304" pitchFamily="18" charset="0"/>
                        </a:rPr>
                        <a:t> </a:t>
                      </a:r>
                      <a:endParaRPr lang="kk-KZ" sz="1400" baseline="0" dirty="0" smtClean="0">
                        <a:latin typeface="Times New Roman" panose="02020603050405020304" pitchFamily="18" charset="0"/>
                        <a:cs typeface="Times New Roman" panose="02020603050405020304" pitchFamily="18" charset="0"/>
                      </a:endParaRPr>
                    </a:p>
                    <a:p>
                      <a:pPr>
                        <a:buFontTx/>
                        <a:buNone/>
                      </a:pPr>
                      <a:r>
                        <a:rPr lang="kk-KZ" sz="1400" baseline="0" dirty="0" smtClean="0">
                          <a:latin typeface="Times New Roman" panose="02020603050405020304" pitchFamily="18" charset="0"/>
                          <a:cs typeface="Times New Roman" panose="02020603050405020304" pitchFamily="18" charset="0"/>
                        </a:rPr>
                        <a:t>-ақылы </a:t>
                      </a:r>
                      <a:r>
                        <a:rPr lang="kk-KZ" sz="1400" baseline="0" dirty="0">
                          <a:latin typeface="Times New Roman" panose="02020603050405020304" pitchFamily="18" charset="0"/>
                          <a:cs typeface="Times New Roman" panose="02020603050405020304" pitchFamily="18" charset="0"/>
                        </a:rPr>
                        <a:t>негізде м</a:t>
                      </a:r>
                      <a:r>
                        <a:rPr lang="ru-RU" sz="1400" b="0" i="0" u="none" strike="noStrike" kern="1200" dirty="0" err="1">
                          <a:solidFill>
                            <a:schemeClr val="dk1"/>
                          </a:solidFill>
                          <a:effectLst/>
                          <a:latin typeface="Times New Roman" panose="02020603050405020304" pitchFamily="18" charset="0"/>
                          <a:ea typeface="+mn-ea"/>
                          <a:cs typeface="Times New Roman" panose="02020603050405020304" pitchFamily="18" charset="0"/>
                        </a:rPr>
                        <a:t>амандардың</a:t>
                      </a:r>
                      <a:r>
                        <a:rPr lang="ru-RU" sz="1400" b="0" i="0" u="none" strike="noStrike" kern="1200" dirty="0">
                          <a:solidFill>
                            <a:schemeClr val="dk1"/>
                          </a:solidFill>
                          <a:effectLst/>
                          <a:latin typeface="Times New Roman" panose="02020603050405020304" pitchFamily="18" charset="0"/>
                          <a:ea typeface="+mn-ea"/>
                          <a:cs typeface="Times New Roman" panose="02020603050405020304" pitchFamily="18" charset="0"/>
                        </a:rPr>
                        <a:t> </a:t>
                      </a:r>
                      <a:r>
                        <a:rPr lang="ru-RU" sz="1400" b="0" i="0" u="none" strike="noStrike" kern="1200" dirty="0" err="1">
                          <a:solidFill>
                            <a:schemeClr val="dk1"/>
                          </a:solidFill>
                          <a:effectLst/>
                          <a:latin typeface="Times New Roman" panose="02020603050405020304" pitchFamily="18" charset="0"/>
                          <a:ea typeface="+mn-ea"/>
                          <a:cs typeface="Times New Roman" panose="02020603050405020304" pitchFamily="18" charset="0"/>
                        </a:rPr>
                        <a:t>біліктілігін</a:t>
                      </a:r>
                      <a:r>
                        <a:rPr lang="ru-RU" sz="1400" b="0" i="0" u="none" strike="noStrike" kern="1200" dirty="0">
                          <a:solidFill>
                            <a:schemeClr val="dk1"/>
                          </a:solidFill>
                          <a:effectLst/>
                          <a:latin typeface="Times New Roman" panose="02020603050405020304" pitchFamily="18" charset="0"/>
                          <a:ea typeface="+mn-ea"/>
                          <a:cs typeface="Times New Roman" panose="02020603050405020304" pitchFamily="18" charset="0"/>
                        </a:rPr>
                        <a:t> </a:t>
                      </a:r>
                      <a:r>
                        <a:rPr lang="ru-RU" sz="1400" b="0" i="0" u="none" strike="noStrike" kern="1200" dirty="0" err="1">
                          <a:solidFill>
                            <a:schemeClr val="dk1"/>
                          </a:solidFill>
                          <a:effectLst/>
                          <a:latin typeface="Times New Roman" panose="02020603050405020304" pitchFamily="18" charset="0"/>
                          <a:ea typeface="+mn-ea"/>
                          <a:cs typeface="Times New Roman" panose="02020603050405020304" pitchFamily="18" charset="0"/>
                        </a:rPr>
                        <a:t>арттыру</a:t>
                      </a:r>
                      <a:r>
                        <a:rPr lang="ru-RU" sz="1400" b="0" i="0" u="none" strike="noStrike" kern="1200" dirty="0">
                          <a:solidFill>
                            <a:schemeClr val="dk1"/>
                          </a:solidFill>
                          <a:effectLst/>
                          <a:latin typeface="Times New Roman" panose="02020603050405020304" pitchFamily="18" charset="0"/>
                          <a:ea typeface="+mn-ea"/>
                          <a:cs typeface="Times New Roman" panose="02020603050405020304" pitchFamily="18" charset="0"/>
                        </a:rPr>
                        <a:t> </a:t>
                      </a:r>
                      <a:r>
                        <a:rPr lang="ru-RU" sz="1400" b="0" i="0" u="none" strike="noStrike" kern="1200" dirty="0" err="1">
                          <a:solidFill>
                            <a:schemeClr val="dk1"/>
                          </a:solidFill>
                          <a:effectLst/>
                          <a:latin typeface="Times New Roman" panose="02020603050405020304" pitchFamily="18" charset="0"/>
                          <a:ea typeface="+mn-ea"/>
                          <a:cs typeface="Times New Roman" panose="02020603050405020304" pitchFamily="18" charset="0"/>
                        </a:rPr>
                        <a:t>курстарын</a:t>
                      </a:r>
                      <a:r>
                        <a:rPr lang="ru-RU" sz="1400" b="0" i="0" u="none" strike="noStrike" kern="1200" dirty="0">
                          <a:solidFill>
                            <a:schemeClr val="dk1"/>
                          </a:solidFill>
                          <a:effectLst/>
                          <a:latin typeface="Times New Roman" panose="02020603050405020304" pitchFamily="18" charset="0"/>
                          <a:ea typeface="+mn-ea"/>
                          <a:cs typeface="Times New Roman" panose="02020603050405020304" pitchFamily="18" charset="0"/>
                        </a:rPr>
                        <a:t> </a:t>
                      </a:r>
                      <a:r>
                        <a:rPr lang="ru-RU" sz="1400" b="0" i="0" u="none" strike="noStrike" kern="1200" dirty="0" err="1">
                          <a:solidFill>
                            <a:schemeClr val="dk1"/>
                          </a:solidFill>
                          <a:effectLst/>
                          <a:latin typeface="Times New Roman" panose="02020603050405020304" pitchFamily="18" charset="0"/>
                          <a:ea typeface="+mn-ea"/>
                          <a:cs typeface="Times New Roman" panose="02020603050405020304" pitchFamily="18" charset="0"/>
                        </a:rPr>
                        <a:t>ашу</a:t>
                      </a:r>
                      <a:r>
                        <a:rPr lang="ru-RU" sz="1400" b="0" i="0" u="none" strike="noStrike" kern="1200" dirty="0">
                          <a:solidFill>
                            <a:schemeClr val="dk1"/>
                          </a:solidFill>
                          <a:effectLst/>
                          <a:latin typeface="Times New Roman" panose="02020603050405020304" pitchFamily="18" charset="0"/>
                          <a:ea typeface="+mn-ea"/>
                          <a:cs typeface="Times New Roman" panose="02020603050405020304" pitchFamily="18" charset="0"/>
                        </a:rPr>
                        <a:t> (</a:t>
                      </a:r>
                      <a:r>
                        <a:rPr lang="ru-RU" sz="1400" b="0" i="0" u="none" strike="noStrike" kern="1200" dirty="0" err="1">
                          <a:solidFill>
                            <a:schemeClr val="dk1"/>
                          </a:solidFill>
                          <a:effectLst/>
                          <a:latin typeface="Times New Roman" panose="02020603050405020304" pitchFamily="18" charset="0"/>
                          <a:ea typeface="+mn-ea"/>
                          <a:cs typeface="Times New Roman" panose="02020603050405020304" pitchFamily="18" charset="0"/>
                        </a:rPr>
                        <a:t>жылына</a:t>
                      </a:r>
                      <a:r>
                        <a:rPr lang="ru-RU" sz="1400" b="0" i="0" u="none" strike="noStrike" kern="1200" dirty="0">
                          <a:solidFill>
                            <a:schemeClr val="dk1"/>
                          </a:solidFill>
                          <a:effectLst/>
                          <a:latin typeface="Times New Roman" panose="02020603050405020304" pitchFamily="18" charset="0"/>
                          <a:ea typeface="+mn-ea"/>
                          <a:cs typeface="Times New Roman" panose="02020603050405020304" pitchFamily="18" charset="0"/>
                        </a:rPr>
                        <a:t> </a:t>
                      </a:r>
                      <a:r>
                        <a:rPr lang="ru-RU" sz="1400" b="0" i="0" u="none" strike="noStrike" kern="1200" dirty="0" err="1">
                          <a:solidFill>
                            <a:schemeClr val="dk1"/>
                          </a:solidFill>
                          <a:effectLst/>
                          <a:latin typeface="Times New Roman" panose="02020603050405020304" pitchFamily="18" charset="0"/>
                          <a:ea typeface="+mn-ea"/>
                          <a:cs typeface="Times New Roman" panose="02020603050405020304" pitchFamily="18" charset="0"/>
                        </a:rPr>
                        <a:t>кемінде</a:t>
                      </a:r>
                      <a:r>
                        <a:rPr lang="ru-RU" sz="1400" b="0" i="0" u="none" strike="noStrike" kern="1200" dirty="0">
                          <a:solidFill>
                            <a:schemeClr val="dk1"/>
                          </a:solidFill>
                          <a:effectLst/>
                          <a:latin typeface="Times New Roman" panose="02020603050405020304" pitchFamily="18" charset="0"/>
                          <a:ea typeface="+mn-ea"/>
                          <a:cs typeface="Times New Roman" panose="02020603050405020304" pitchFamily="18" charset="0"/>
                        </a:rPr>
                        <a:t> </a:t>
                      </a:r>
                      <a:r>
                        <a:rPr lang="en-US" sz="1400" b="0" i="0" u="none" strike="noStrike" kern="1200" dirty="0">
                          <a:solidFill>
                            <a:schemeClr val="dk1"/>
                          </a:solidFill>
                          <a:effectLst/>
                          <a:latin typeface="Times New Roman" panose="02020603050405020304" pitchFamily="18" charset="0"/>
                          <a:ea typeface="+mn-ea"/>
                          <a:cs typeface="Times New Roman" panose="02020603050405020304" pitchFamily="18" charset="0"/>
                        </a:rPr>
                        <a:t>200 </a:t>
                      </a:r>
                      <a:r>
                        <a:rPr lang="kk-KZ" sz="1400" b="0" i="0" u="none" strike="noStrike" kern="1200" dirty="0">
                          <a:solidFill>
                            <a:schemeClr val="dk1"/>
                          </a:solidFill>
                          <a:effectLst/>
                          <a:latin typeface="Times New Roman" panose="02020603050405020304" pitchFamily="18" charset="0"/>
                          <a:ea typeface="+mn-ea"/>
                          <a:cs typeface="Times New Roman" panose="02020603050405020304" pitchFamily="18" charset="0"/>
                        </a:rPr>
                        <a:t>тыңдаушыны </a:t>
                      </a:r>
                      <a:r>
                        <a:rPr lang="ru-RU" sz="1400" b="0" i="0" u="none" strike="noStrike" kern="1200" dirty="0" err="1">
                          <a:solidFill>
                            <a:schemeClr val="dk1"/>
                          </a:solidFill>
                          <a:effectLst/>
                          <a:latin typeface="Times New Roman" panose="02020603050405020304" pitchFamily="18" charset="0"/>
                          <a:ea typeface="+mn-ea"/>
                          <a:cs typeface="Times New Roman" panose="02020603050405020304" pitchFamily="18" charset="0"/>
                        </a:rPr>
                        <a:t>қамтитын</a:t>
                      </a:r>
                      <a:r>
                        <a:rPr lang="ru-RU" sz="1400" b="0" i="0" u="none" strike="noStrike" kern="1200" dirty="0">
                          <a:solidFill>
                            <a:schemeClr val="dk1"/>
                          </a:solidFill>
                          <a:effectLst/>
                          <a:latin typeface="Times New Roman" panose="02020603050405020304" pitchFamily="18" charset="0"/>
                          <a:ea typeface="+mn-ea"/>
                          <a:cs typeface="Times New Roman" panose="02020603050405020304" pitchFamily="18" charset="0"/>
                        </a:rPr>
                        <a:t> 10 </a:t>
                      </a:r>
                      <a:r>
                        <a:rPr lang="kk-KZ" sz="1400" b="0" i="0" u="none" strike="noStrike" kern="1200" dirty="0">
                          <a:solidFill>
                            <a:schemeClr val="dk1"/>
                          </a:solidFill>
                          <a:effectLst/>
                          <a:latin typeface="Times New Roman" panose="02020603050405020304" pitchFamily="18" charset="0"/>
                          <a:ea typeface="+mn-ea"/>
                          <a:cs typeface="Times New Roman" panose="02020603050405020304" pitchFamily="18" charset="0"/>
                        </a:rPr>
                        <a:t>курс</a:t>
                      </a:r>
                      <a:r>
                        <a:rPr lang="ru-RU" sz="1400" b="0" i="0" u="none" strike="noStrike" kern="1200" dirty="0">
                          <a:solidFill>
                            <a:schemeClr val="dk1"/>
                          </a:solidFill>
                          <a:effectLst/>
                          <a:latin typeface="Times New Roman" panose="02020603050405020304" pitchFamily="18" charset="0"/>
                          <a:ea typeface="+mn-ea"/>
                          <a:cs typeface="Times New Roman" panose="02020603050405020304" pitchFamily="18" charset="0"/>
                        </a:rPr>
                        <a:t>);</a:t>
                      </a:r>
                    </a:p>
                    <a:p>
                      <a:pPr>
                        <a:buFontTx/>
                        <a:buChar char="-"/>
                      </a:pPr>
                      <a:r>
                        <a:rPr lang="ru-RU" sz="1400" b="0" i="0" u="none" strike="noStrike" kern="1200" dirty="0">
                          <a:solidFill>
                            <a:schemeClr val="dk1"/>
                          </a:solidFill>
                          <a:effectLst/>
                          <a:latin typeface="Times New Roman" panose="02020603050405020304" pitchFamily="18" charset="0"/>
                          <a:ea typeface="+mn-ea"/>
                          <a:cs typeface="Times New Roman" panose="02020603050405020304" pitchFamily="18" charset="0"/>
                        </a:rPr>
                        <a:t> </a:t>
                      </a:r>
                      <a:r>
                        <a:rPr lang="ru-RU" sz="1400" b="0" i="0" u="none" strike="noStrike" kern="1200" dirty="0" err="1">
                          <a:solidFill>
                            <a:schemeClr val="dk1"/>
                          </a:solidFill>
                          <a:effectLst/>
                          <a:latin typeface="Times New Roman" panose="02020603050405020304" pitchFamily="18" charset="0"/>
                          <a:ea typeface="+mn-ea"/>
                          <a:cs typeface="Times New Roman" panose="02020603050405020304" pitchFamily="18" charset="0"/>
                        </a:rPr>
                        <a:t>мүмкіндігі</a:t>
                      </a:r>
                      <a:r>
                        <a:rPr lang="ru-RU" sz="1400" b="0" i="0" u="none" strike="noStrike" kern="1200" baseline="0" dirty="0">
                          <a:solidFill>
                            <a:schemeClr val="dk1"/>
                          </a:solidFill>
                          <a:effectLst/>
                          <a:latin typeface="Times New Roman" panose="02020603050405020304" pitchFamily="18" charset="0"/>
                          <a:ea typeface="+mn-ea"/>
                          <a:cs typeface="Times New Roman" panose="02020603050405020304" pitchFamily="18" charset="0"/>
                        </a:rPr>
                        <a:t> </a:t>
                      </a:r>
                      <a:r>
                        <a:rPr lang="ru-RU" sz="1400" b="0" i="0" u="none" strike="noStrike" kern="1200" baseline="0" dirty="0" err="1">
                          <a:solidFill>
                            <a:schemeClr val="dk1"/>
                          </a:solidFill>
                          <a:effectLst/>
                          <a:latin typeface="Times New Roman" panose="02020603050405020304" pitchFamily="18" charset="0"/>
                          <a:ea typeface="+mn-ea"/>
                          <a:cs typeface="Times New Roman" panose="02020603050405020304" pitchFamily="18" charset="0"/>
                        </a:rPr>
                        <a:t>шектеулі</a:t>
                      </a:r>
                      <a:r>
                        <a:rPr lang="ru-RU" sz="1400" b="0" i="0" u="none" strike="noStrike" kern="1200" baseline="0" dirty="0">
                          <a:solidFill>
                            <a:schemeClr val="dk1"/>
                          </a:solidFill>
                          <a:effectLst/>
                          <a:latin typeface="Times New Roman" panose="02020603050405020304" pitchFamily="18" charset="0"/>
                          <a:ea typeface="+mn-ea"/>
                          <a:cs typeface="Times New Roman" panose="02020603050405020304" pitchFamily="18" charset="0"/>
                        </a:rPr>
                        <a:t> </a:t>
                      </a:r>
                      <a:r>
                        <a:rPr lang="ru-RU" sz="1400" b="0" i="0" u="none" strike="noStrike" kern="1200" dirty="0" err="1">
                          <a:solidFill>
                            <a:schemeClr val="dk1"/>
                          </a:solidFill>
                          <a:effectLst/>
                          <a:latin typeface="Times New Roman" panose="02020603050405020304" pitchFamily="18" charset="0"/>
                          <a:ea typeface="+mn-ea"/>
                          <a:cs typeface="Times New Roman" panose="02020603050405020304" pitchFamily="18" charset="0"/>
                        </a:rPr>
                        <a:t>балаларды</a:t>
                      </a:r>
                      <a:r>
                        <a:rPr lang="ru-RU" sz="1400" b="0" i="0" u="none" strike="noStrike" kern="1200" dirty="0">
                          <a:solidFill>
                            <a:schemeClr val="dk1"/>
                          </a:solidFill>
                          <a:effectLst/>
                          <a:latin typeface="Times New Roman" panose="02020603050405020304" pitchFamily="18" charset="0"/>
                          <a:ea typeface="+mn-ea"/>
                          <a:cs typeface="Times New Roman" panose="02020603050405020304" pitchFamily="18" charset="0"/>
                        </a:rPr>
                        <a:t> </a:t>
                      </a:r>
                      <a:r>
                        <a:rPr lang="ru-RU" sz="1400" b="0" i="0" u="none" strike="noStrike" kern="1200" dirty="0" err="1">
                          <a:solidFill>
                            <a:schemeClr val="dk1"/>
                          </a:solidFill>
                          <a:effectLst/>
                          <a:latin typeface="Times New Roman" panose="02020603050405020304" pitchFamily="18" charset="0"/>
                          <a:ea typeface="+mn-ea"/>
                          <a:cs typeface="Times New Roman" panose="02020603050405020304" pitchFamily="18" charset="0"/>
                        </a:rPr>
                        <a:t>түзету</a:t>
                      </a:r>
                      <a:r>
                        <a:rPr lang="ru-RU" sz="1400" b="0" i="0" u="none" strike="noStrike" kern="1200" dirty="0">
                          <a:solidFill>
                            <a:schemeClr val="dk1"/>
                          </a:solidFill>
                          <a:effectLst/>
                          <a:latin typeface="Times New Roman" panose="02020603050405020304" pitchFamily="18" charset="0"/>
                          <a:ea typeface="+mn-ea"/>
                          <a:cs typeface="Times New Roman" panose="02020603050405020304" pitchFamily="18" charset="0"/>
                        </a:rPr>
                        <a:t> </a:t>
                      </a:r>
                      <a:r>
                        <a:rPr lang="ru-RU" sz="1400" b="0" i="0" u="none" strike="noStrike" kern="1200" dirty="0" err="1">
                          <a:solidFill>
                            <a:schemeClr val="dk1"/>
                          </a:solidFill>
                          <a:effectLst/>
                          <a:latin typeface="Times New Roman" panose="02020603050405020304" pitchFamily="18" charset="0"/>
                          <a:ea typeface="+mn-ea"/>
                          <a:cs typeface="Times New Roman" panose="02020603050405020304" pitchFamily="18" charset="0"/>
                        </a:rPr>
                        <a:t>және</a:t>
                      </a:r>
                      <a:r>
                        <a:rPr lang="ru-RU" sz="1400" b="0" i="0" u="none" strike="noStrike" kern="1200" dirty="0">
                          <a:solidFill>
                            <a:schemeClr val="dk1"/>
                          </a:solidFill>
                          <a:effectLst/>
                          <a:latin typeface="Times New Roman" panose="02020603050405020304" pitchFamily="18" charset="0"/>
                          <a:ea typeface="+mn-ea"/>
                          <a:cs typeface="Times New Roman" panose="02020603050405020304" pitchFamily="18" charset="0"/>
                        </a:rPr>
                        <a:t> </a:t>
                      </a:r>
                      <a:r>
                        <a:rPr lang="ru-RU" sz="1400" b="0" i="0" u="none" strike="noStrike" kern="1200" dirty="0" err="1">
                          <a:solidFill>
                            <a:schemeClr val="dk1"/>
                          </a:solidFill>
                          <a:effectLst/>
                          <a:latin typeface="Times New Roman" panose="02020603050405020304" pitchFamily="18" charset="0"/>
                          <a:ea typeface="+mn-ea"/>
                          <a:cs typeface="Times New Roman" panose="02020603050405020304" pitchFamily="18" charset="0"/>
                        </a:rPr>
                        <a:t>педагогикалық</a:t>
                      </a:r>
                      <a:r>
                        <a:rPr lang="ru-RU" sz="1400" b="0" i="0" u="none" strike="noStrike" kern="1200" dirty="0">
                          <a:solidFill>
                            <a:schemeClr val="dk1"/>
                          </a:solidFill>
                          <a:effectLst/>
                          <a:latin typeface="Times New Roman" panose="02020603050405020304" pitchFamily="18" charset="0"/>
                          <a:ea typeface="+mn-ea"/>
                          <a:cs typeface="Times New Roman" panose="02020603050405020304" pitchFamily="18" charset="0"/>
                        </a:rPr>
                        <a:t> </a:t>
                      </a:r>
                      <a:r>
                        <a:rPr lang="ru-RU" sz="1400" b="0" i="0" u="none" strike="noStrike" kern="1200" dirty="0" err="1">
                          <a:solidFill>
                            <a:schemeClr val="dk1"/>
                          </a:solidFill>
                          <a:effectLst/>
                          <a:latin typeface="Times New Roman" panose="02020603050405020304" pitchFamily="18" charset="0"/>
                          <a:ea typeface="+mn-ea"/>
                          <a:cs typeface="Times New Roman" panose="02020603050405020304" pitchFamily="18" charset="0"/>
                        </a:rPr>
                        <a:t>қолдау</a:t>
                      </a:r>
                      <a:r>
                        <a:rPr lang="ru-RU" sz="1400" b="0" i="0" u="none" strike="noStrike" kern="1200" dirty="0">
                          <a:solidFill>
                            <a:schemeClr val="dk1"/>
                          </a:solidFill>
                          <a:effectLst/>
                          <a:latin typeface="Times New Roman" panose="02020603050405020304" pitchFamily="18" charset="0"/>
                          <a:ea typeface="+mn-ea"/>
                          <a:cs typeface="Times New Roman" panose="02020603050405020304" pitchFamily="18" charset="0"/>
                        </a:rPr>
                        <a:t> </a:t>
                      </a:r>
                      <a:r>
                        <a:rPr lang="ru-RU" sz="1400" b="0" i="0" u="none" strike="noStrike" kern="1200" dirty="0" err="1">
                          <a:solidFill>
                            <a:schemeClr val="dk1"/>
                          </a:solidFill>
                          <a:effectLst/>
                          <a:latin typeface="Times New Roman" panose="02020603050405020304" pitchFamily="18" charset="0"/>
                          <a:ea typeface="+mn-ea"/>
                          <a:cs typeface="Times New Roman" panose="02020603050405020304" pitchFamily="18" charset="0"/>
                        </a:rPr>
                        <a:t>жасау</a:t>
                      </a:r>
                      <a:r>
                        <a:rPr lang="ru-RU" sz="1400" b="0" i="0" u="none" strike="noStrike" kern="1200" dirty="0">
                          <a:solidFill>
                            <a:schemeClr val="dk1"/>
                          </a:solidFill>
                          <a:effectLst/>
                          <a:latin typeface="Times New Roman" panose="02020603050405020304" pitchFamily="18" charset="0"/>
                          <a:ea typeface="+mn-ea"/>
                          <a:cs typeface="Times New Roman" panose="02020603050405020304" pitchFamily="18" charset="0"/>
                        </a:rPr>
                        <a:t> </a:t>
                      </a:r>
                      <a:r>
                        <a:rPr lang="ru-RU" sz="1400" b="0" i="0" u="none" strike="noStrike" kern="1200" dirty="0" err="1">
                          <a:solidFill>
                            <a:schemeClr val="dk1"/>
                          </a:solidFill>
                          <a:effectLst/>
                          <a:latin typeface="Times New Roman" panose="02020603050405020304" pitchFamily="18" charset="0"/>
                          <a:ea typeface="+mn-ea"/>
                          <a:cs typeface="Times New Roman" panose="02020603050405020304" pitchFamily="18" charset="0"/>
                        </a:rPr>
                        <a:t>үшін</a:t>
                      </a:r>
                      <a:r>
                        <a:rPr lang="ru-RU" sz="1400" b="0" i="0" u="none" strike="noStrike" kern="1200" dirty="0">
                          <a:solidFill>
                            <a:schemeClr val="dk1"/>
                          </a:solidFill>
                          <a:effectLst/>
                          <a:latin typeface="Times New Roman" panose="02020603050405020304" pitchFamily="18" charset="0"/>
                          <a:ea typeface="+mn-ea"/>
                          <a:cs typeface="Times New Roman" panose="02020603050405020304" pitchFamily="18" charset="0"/>
                        </a:rPr>
                        <a:t> </a:t>
                      </a:r>
                      <a:r>
                        <a:rPr lang="ru-RU" sz="1400" b="0" i="0" u="none" strike="noStrike" kern="1200" dirty="0" err="1">
                          <a:solidFill>
                            <a:schemeClr val="dk1"/>
                          </a:solidFill>
                          <a:effectLst/>
                          <a:latin typeface="Times New Roman" panose="02020603050405020304" pitchFamily="18" charset="0"/>
                          <a:ea typeface="+mn-ea"/>
                          <a:cs typeface="Times New Roman" panose="02020603050405020304" pitchFamily="18" charset="0"/>
                        </a:rPr>
                        <a:t>ақылы</a:t>
                      </a:r>
                      <a:r>
                        <a:rPr lang="ru-RU" sz="1400" b="0" i="0" u="none" strike="noStrike" kern="1200" dirty="0">
                          <a:solidFill>
                            <a:schemeClr val="dk1"/>
                          </a:solidFill>
                          <a:effectLst/>
                          <a:latin typeface="Times New Roman" panose="02020603050405020304" pitchFamily="18" charset="0"/>
                          <a:ea typeface="+mn-ea"/>
                          <a:cs typeface="Times New Roman" panose="02020603050405020304" pitchFamily="18" charset="0"/>
                        </a:rPr>
                        <a:t> </a:t>
                      </a:r>
                      <a:r>
                        <a:rPr lang="ru-RU" sz="1400" b="0" i="0" u="none" strike="noStrike" kern="1200" dirty="0" err="1">
                          <a:solidFill>
                            <a:schemeClr val="dk1"/>
                          </a:solidFill>
                          <a:effectLst/>
                          <a:latin typeface="Times New Roman" panose="02020603050405020304" pitchFamily="18" charset="0"/>
                          <a:ea typeface="+mn-ea"/>
                          <a:cs typeface="Times New Roman" panose="02020603050405020304" pitchFamily="18" charset="0"/>
                        </a:rPr>
                        <a:t>негізде</a:t>
                      </a:r>
                      <a:r>
                        <a:rPr lang="ru-RU" sz="1400" b="0" i="0" u="none" strike="noStrike" kern="1200" dirty="0">
                          <a:solidFill>
                            <a:schemeClr val="dk1"/>
                          </a:solidFill>
                          <a:effectLst/>
                          <a:latin typeface="Times New Roman" panose="02020603050405020304" pitchFamily="18" charset="0"/>
                          <a:ea typeface="+mn-ea"/>
                          <a:cs typeface="Times New Roman" panose="02020603050405020304" pitchFamily="18" charset="0"/>
                        </a:rPr>
                        <a:t> </a:t>
                      </a:r>
                      <a:r>
                        <a:rPr lang="ru-RU" sz="1400" b="0" i="0" u="none" strike="noStrike" kern="1200" dirty="0" err="1">
                          <a:solidFill>
                            <a:schemeClr val="dk1"/>
                          </a:solidFill>
                          <a:effectLst/>
                          <a:latin typeface="Times New Roman" panose="02020603050405020304" pitchFamily="18" charset="0"/>
                          <a:ea typeface="+mn-ea"/>
                          <a:cs typeface="Times New Roman" panose="02020603050405020304" pitchFamily="18" charset="0"/>
                        </a:rPr>
                        <a:t>балаларды</a:t>
                      </a:r>
                      <a:r>
                        <a:rPr lang="ru-RU" sz="1400" b="0" i="0" u="none" strike="noStrike" kern="1200" dirty="0">
                          <a:solidFill>
                            <a:schemeClr val="dk1"/>
                          </a:solidFill>
                          <a:effectLst/>
                          <a:latin typeface="Times New Roman" panose="02020603050405020304" pitchFamily="18" charset="0"/>
                          <a:ea typeface="+mn-ea"/>
                          <a:cs typeface="Times New Roman" panose="02020603050405020304" pitchFamily="18" charset="0"/>
                        </a:rPr>
                        <a:t> </a:t>
                      </a:r>
                      <a:r>
                        <a:rPr lang="ru-RU" sz="1400" b="0" i="0" u="none" strike="noStrike" kern="1200" baseline="0" dirty="0" err="1">
                          <a:solidFill>
                            <a:schemeClr val="dk1"/>
                          </a:solidFill>
                          <a:effectLst/>
                          <a:latin typeface="Times New Roman" panose="02020603050405020304" pitchFamily="18" charset="0"/>
                          <a:ea typeface="+mn-ea"/>
                          <a:cs typeface="Times New Roman" panose="02020603050405020304" pitchFamily="18" charset="0"/>
                        </a:rPr>
                        <a:t>қабылдау</a:t>
                      </a:r>
                      <a:r>
                        <a:rPr lang="ru-RU" sz="1400" b="0" i="0" u="none" strike="noStrike" kern="1200" baseline="0" dirty="0">
                          <a:solidFill>
                            <a:schemeClr val="dk1"/>
                          </a:solidFill>
                          <a:effectLst/>
                          <a:latin typeface="Times New Roman" panose="02020603050405020304" pitchFamily="18" charset="0"/>
                          <a:ea typeface="+mn-ea"/>
                          <a:cs typeface="Times New Roman" panose="02020603050405020304" pitchFamily="18" charset="0"/>
                        </a:rPr>
                        <a:t>;</a:t>
                      </a:r>
                      <a:endParaRPr lang="ru-RU" sz="1400" b="0" i="0" u="none" strike="noStrike" kern="1200" dirty="0">
                        <a:solidFill>
                          <a:schemeClr val="dk1"/>
                        </a:solidFill>
                        <a:effectLst/>
                        <a:latin typeface="Times New Roman" panose="02020603050405020304" pitchFamily="18" charset="0"/>
                        <a:ea typeface="+mn-ea"/>
                        <a:cs typeface="Times New Roman" panose="02020603050405020304" pitchFamily="18" charset="0"/>
                      </a:endParaRPr>
                    </a:p>
                    <a:p>
                      <a:pPr>
                        <a:buFontTx/>
                        <a:buNone/>
                      </a:pPr>
                      <a:r>
                        <a:rPr lang="ru-RU" sz="1400" b="0" i="0" u="none" strike="noStrike" kern="1200" dirty="0">
                          <a:solidFill>
                            <a:schemeClr val="dk1"/>
                          </a:solidFill>
                          <a:effectLst/>
                          <a:latin typeface="Times New Roman" panose="02020603050405020304" pitchFamily="18" charset="0"/>
                          <a:ea typeface="+mn-ea"/>
                          <a:cs typeface="Times New Roman" panose="02020603050405020304" pitchFamily="18" charset="0"/>
                        </a:rPr>
                        <a:t> - дефектолог, логопед, </a:t>
                      </a:r>
                      <a:r>
                        <a:rPr lang="ru-RU" sz="1400" b="0" i="0" u="none" strike="noStrike" kern="1200" dirty="0" err="1">
                          <a:solidFill>
                            <a:schemeClr val="dk1"/>
                          </a:solidFill>
                          <a:effectLst/>
                          <a:latin typeface="Times New Roman" panose="02020603050405020304" pitchFamily="18" charset="0"/>
                          <a:ea typeface="+mn-ea"/>
                          <a:cs typeface="Times New Roman" panose="02020603050405020304" pitchFamily="18" charset="0"/>
                        </a:rPr>
                        <a:t>психологтар</a:t>
                      </a:r>
                      <a:r>
                        <a:rPr lang="ru-RU" sz="1400" b="0" i="0" u="none" strike="noStrike" kern="1200" dirty="0">
                          <a:solidFill>
                            <a:schemeClr val="dk1"/>
                          </a:solidFill>
                          <a:effectLst/>
                          <a:latin typeface="Times New Roman" panose="02020603050405020304" pitchFamily="18" charset="0"/>
                          <a:ea typeface="+mn-ea"/>
                          <a:cs typeface="Times New Roman" panose="02020603050405020304" pitchFamily="18" charset="0"/>
                        </a:rPr>
                        <a:t> </a:t>
                      </a:r>
                      <a:r>
                        <a:rPr lang="ru-RU" sz="1400" b="0" i="0" u="none" strike="noStrike" kern="1200" dirty="0" err="1">
                          <a:solidFill>
                            <a:schemeClr val="dk1"/>
                          </a:solidFill>
                          <a:effectLst/>
                          <a:latin typeface="Times New Roman" panose="02020603050405020304" pitchFamily="18" charset="0"/>
                          <a:ea typeface="+mn-ea"/>
                          <a:cs typeface="Times New Roman" panose="02020603050405020304" pitchFamily="18" charset="0"/>
                        </a:rPr>
                        <a:t>мамандардың</a:t>
                      </a:r>
                      <a:r>
                        <a:rPr lang="ru-RU" sz="1400" b="0" i="0" u="none" strike="noStrike" kern="1200" baseline="0" dirty="0">
                          <a:solidFill>
                            <a:schemeClr val="dk1"/>
                          </a:solidFill>
                          <a:effectLst/>
                          <a:latin typeface="Times New Roman" panose="02020603050405020304" pitchFamily="18" charset="0"/>
                          <a:ea typeface="+mn-ea"/>
                          <a:cs typeface="Times New Roman" panose="02020603050405020304" pitchFamily="18" charset="0"/>
                        </a:rPr>
                        <a:t> </a:t>
                      </a:r>
                      <a:r>
                        <a:rPr lang="ru-RU" sz="1400" b="0" i="0" u="none" strike="noStrike" kern="1200" baseline="0" dirty="0" err="1">
                          <a:solidFill>
                            <a:schemeClr val="dk1"/>
                          </a:solidFill>
                          <a:effectLst/>
                          <a:latin typeface="Times New Roman" panose="02020603050405020304" pitchFamily="18" charset="0"/>
                          <a:ea typeface="+mn-ea"/>
                          <a:cs typeface="Times New Roman" panose="02020603050405020304" pitchFamily="18" charset="0"/>
                        </a:rPr>
                        <a:t>мүмкіндігі</a:t>
                      </a:r>
                      <a:r>
                        <a:rPr lang="ru-RU" sz="1400" b="0" i="0" u="none" strike="noStrike" kern="1200" baseline="0" dirty="0">
                          <a:solidFill>
                            <a:schemeClr val="dk1"/>
                          </a:solidFill>
                          <a:effectLst/>
                          <a:latin typeface="Times New Roman" panose="02020603050405020304" pitchFamily="18" charset="0"/>
                          <a:ea typeface="+mn-ea"/>
                          <a:cs typeface="Times New Roman" panose="02020603050405020304" pitchFamily="18" charset="0"/>
                        </a:rPr>
                        <a:t> </a:t>
                      </a:r>
                      <a:r>
                        <a:rPr lang="ru-RU" sz="1400" b="0" i="0" u="none" strike="noStrike" kern="1200" baseline="0" dirty="0" err="1">
                          <a:solidFill>
                            <a:schemeClr val="dk1"/>
                          </a:solidFill>
                          <a:effectLst/>
                          <a:latin typeface="Times New Roman" panose="02020603050405020304" pitchFamily="18" charset="0"/>
                          <a:ea typeface="+mn-ea"/>
                          <a:cs typeface="Times New Roman" panose="02020603050405020304" pitchFamily="18" charset="0"/>
                        </a:rPr>
                        <a:t>шектеулі</a:t>
                      </a:r>
                      <a:r>
                        <a:rPr lang="ru-RU" sz="1400" b="0" i="0" u="none" strike="noStrike" kern="1200" baseline="0" dirty="0">
                          <a:solidFill>
                            <a:schemeClr val="dk1"/>
                          </a:solidFill>
                          <a:effectLst/>
                          <a:latin typeface="Times New Roman" panose="02020603050405020304" pitchFamily="18" charset="0"/>
                          <a:ea typeface="+mn-ea"/>
                          <a:cs typeface="Times New Roman" panose="02020603050405020304" pitchFamily="18" charset="0"/>
                        </a:rPr>
                        <a:t> </a:t>
                      </a:r>
                      <a:r>
                        <a:rPr lang="ru-RU" sz="1400" b="0" i="0" u="none" strike="noStrike" kern="1200" baseline="0" dirty="0" err="1">
                          <a:solidFill>
                            <a:schemeClr val="dk1"/>
                          </a:solidFill>
                          <a:effectLst/>
                          <a:latin typeface="Times New Roman" panose="02020603050405020304" pitchFamily="18" charset="0"/>
                          <a:ea typeface="+mn-ea"/>
                          <a:cs typeface="Times New Roman" panose="02020603050405020304" pitchFamily="18" charset="0"/>
                        </a:rPr>
                        <a:t>балалармен</a:t>
                      </a:r>
                      <a:r>
                        <a:rPr lang="ru-RU" sz="1400" b="0" i="0" u="none" strike="noStrike" kern="1200" baseline="0" dirty="0">
                          <a:solidFill>
                            <a:schemeClr val="dk1"/>
                          </a:solidFill>
                          <a:effectLst/>
                          <a:latin typeface="Times New Roman" panose="02020603050405020304" pitchFamily="18" charset="0"/>
                          <a:ea typeface="+mn-ea"/>
                          <a:cs typeface="Times New Roman" panose="02020603050405020304" pitchFamily="18" charset="0"/>
                        </a:rPr>
                        <a:t> </a:t>
                      </a:r>
                      <a:r>
                        <a:rPr lang="ru-RU" sz="1400" b="0" i="0" u="none" strike="noStrike" kern="1200" baseline="0" dirty="0" err="1">
                          <a:solidFill>
                            <a:schemeClr val="dk1"/>
                          </a:solidFill>
                          <a:effectLst/>
                          <a:latin typeface="Times New Roman" panose="02020603050405020304" pitchFamily="18" charset="0"/>
                          <a:ea typeface="+mn-ea"/>
                          <a:cs typeface="Times New Roman" panose="02020603050405020304" pitchFamily="18" charset="0"/>
                        </a:rPr>
                        <a:t>жұмыс</a:t>
                      </a:r>
                      <a:r>
                        <a:rPr lang="ru-RU" sz="1400" b="0" i="0" u="none" strike="noStrike" kern="1200" baseline="0" dirty="0">
                          <a:solidFill>
                            <a:schemeClr val="dk1"/>
                          </a:solidFill>
                          <a:effectLst/>
                          <a:latin typeface="Times New Roman" panose="02020603050405020304" pitchFamily="18" charset="0"/>
                          <a:ea typeface="+mn-ea"/>
                          <a:cs typeface="Times New Roman" panose="02020603050405020304" pitchFamily="18" charset="0"/>
                        </a:rPr>
                        <a:t> </a:t>
                      </a:r>
                      <a:r>
                        <a:rPr lang="ru-RU" sz="1400" b="0" i="0" u="none" strike="noStrike" kern="1200" baseline="0" dirty="0" err="1">
                          <a:solidFill>
                            <a:schemeClr val="dk1"/>
                          </a:solidFill>
                          <a:effectLst/>
                          <a:latin typeface="Times New Roman" panose="02020603050405020304" pitchFamily="18" charset="0"/>
                          <a:ea typeface="+mn-ea"/>
                          <a:cs typeface="Times New Roman" panose="02020603050405020304" pitchFamily="18" charset="0"/>
                        </a:rPr>
                        <a:t>істеу</a:t>
                      </a:r>
                      <a:r>
                        <a:rPr lang="ru-RU" sz="1400" b="0" i="0" u="none" strike="noStrike" kern="1200" baseline="0" dirty="0">
                          <a:solidFill>
                            <a:schemeClr val="dk1"/>
                          </a:solidFill>
                          <a:effectLst/>
                          <a:latin typeface="Times New Roman" panose="02020603050405020304" pitchFamily="18" charset="0"/>
                          <a:ea typeface="+mn-ea"/>
                          <a:cs typeface="Times New Roman" panose="02020603050405020304" pitchFamily="18" charset="0"/>
                        </a:rPr>
                        <a:t> </a:t>
                      </a:r>
                      <a:r>
                        <a:rPr lang="ru-RU" sz="1400" b="0" i="0" u="none" strike="noStrike" kern="1200" baseline="0" dirty="0" err="1">
                          <a:solidFill>
                            <a:schemeClr val="dk1"/>
                          </a:solidFill>
                          <a:effectLst/>
                          <a:latin typeface="Times New Roman" panose="02020603050405020304" pitchFamily="18" charset="0"/>
                          <a:ea typeface="+mn-ea"/>
                          <a:cs typeface="Times New Roman" panose="02020603050405020304" pitchFamily="18" charset="0"/>
                        </a:rPr>
                        <a:t>бағдарламасын</a:t>
                      </a:r>
                      <a:r>
                        <a:rPr lang="ru-RU" sz="1400" b="0" i="0" u="none" strike="noStrike" kern="1200" baseline="0" dirty="0">
                          <a:solidFill>
                            <a:schemeClr val="dk1"/>
                          </a:solidFill>
                          <a:effectLst/>
                          <a:latin typeface="Times New Roman" panose="02020603050405020304" pitchFamily="18" charset="0"/>
                          <a:ea typeface="+mn-ea"/>
                          <a:cs typeface="Times New Roman" panose="02020603050405020304" pitchFamily="18" charset="0"/>
                        </a:rPr>
                        <a:t> </a:t>
                      </a:r>
                      <a:r>
                        <a:rPr lang="ru-RU" sz="1400" b="0" i="0" u="none" strike="noStrike" kern="1200" baseline="0" dirty="0" err="1">
                          <a:solidFill>
                            <a:schemeClr val="dk1"/>
                          </a:solidFill>
                          <a:effectLst/>
                          <a:latin typeface="Times New Roman" panose="02020603050405020304" pitchFamily="18" charset="0"/>
                          <a:ea typeface="+mn-ea"/>
                          <a:cs typeface="Times New Roman" panose="02020603050405020304" pitchFamily="18" charset="0"/>
                        </a:rPr>
                        <a:t>дайындау</a:t>
                      </a:r>
                      <a:r>
                        <a:rPr lang="ru-RU" sz="1400" b="0" i="0" u="none" strike="noStrike" kern="1200" baseline="0" dirty="0">
                          <a:solidFill>
                            <a:schemeClr val="dk1"/>
                          </a:solidFill>
                          <a:effectLst/>
                          <a:latin typeface="Times New Roman" panose="02020603050405020304" pitchFamily="18" charset="0"/>
                          <a:ea typeface="+mn-ea"/>
                          <a:cs typeface="Times New Roman" panose="02020603050405020304" pitchFamily="18" charset="0"/>
                        </a:rPr>
                        <a:t>.</a:t>
                      </a:r>
                    </a:p>
                    <a:p>
                      <a:pPr>
                        <a:buFontTx/>
                        <a:buNone/>
                      </a:pPr>
                      <a:endParaRPr lang="kk-KZ" sz="1200" baseline="0" dirty="0">
                        <a:solidFill>
                          <a:srgbClr val="FF0000"/>
                        </a:solidFill>
                        <a:latin typeface="Times New Roman" pitchFamily="18" charset="0"/>
                        <a:cs typeface="Times New Roman"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kk-KZ" sz="1200" dirty="0">
                        <a:latin typeface="Times New Roman" panose="02020603050405020304" pitchFamily="18" charset="0"/>
                        <a:cs typeface="Times New Roman" panose="02020603050405020304" pitchFamily="18" charset="0"/>
                      </a:endParaRPr>
                    </a:p>
                    <a:p>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Шілде-тамыз</a:t>
                      </a:r>
                      <a:endParaRPr lang="ru-RU" sz="1200" dirty="0">
                        <a:latin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kk-KZ" sz="1200" dirty="0">
                          <a:latin typeface="Times New Roman" panose="02020603050405020304" pitchFamily="18" charset="0"/>
                          <a:cs typeface="Times New Roman" panose="02020603050405020304" pitchFamily="18" charset="0"/>
                        </a:rPr>
                        <a:t>Оразаева Г.С.</a:t>
                      </a:r>
                      <a:endParaRPr lang="ru-RU" sz="1200" dirty="0">
                        <a:latin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1"/>
                  </a:ext>
                </a:extLst>
              </a:tr>
              <a:tr h="720298">
                <a:tc>
                  <a:txBody>
                    <a:bodyPr/>
                    <a:lstStyle/>
                    <a:p>
                      <a:r>
                        <a:rPr lang="en-US" sz="1800" dirty="0">
                          <a:latin typeface="Times New Roman" panose="02020603050405020304" pitchFamily="18" charset="0"/>
                          <a:cs typeface="Times New Roman" panose="02020603050405020304" pitchFamily="18" charset="0"/>
                        </a:rPr>
                        <a:t>2</a:t>
                      </a:r>
                      <a:endParaRPr lang="ru-RU" sz="18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kk-KZ" sz="1400" b="1" kern="1200" baseline="0" dirty="0" smtClean="0">
                          <a:effectLst/>
                          <a:latin typeface="Times New Roman"/>
                          <a:ea typeface="Times New Roman"/>
                        </a:rPr>
                        <a:t>«Баланың ерте дамуы»  лабораториясын құру.  </a:t>
                      </a:r>
                    </a:p>
                    <a:p>
                      <a:pPr marL="0" marR="0" indent="0" algn="l" defTabSz="457200" rtl="0" eaLnBrk="1" fontAlgn="auto" latinLnBrk="0" hangingPunct="1">
                        <a:lnSpc>
                          <a:spcPct val="100000"/>
                        </a:lnSpc>
                        <a:spcBef>
                          <a:spcPts val="0"/>
                        </a:spcBef>
                        <a:spcAft>
                          <a:spcPts val="0"/>
                        </a:spcAft>
                        <a:buClrTx/>
                        <a:buSzTx/>
                        <a:buFontTx/>
                        <a:buNone/>
                        <a:tabLst/>
                        <a:defRPr/>
                      </a:pPr>
                      <a:r>
                        <a:rPr lang="kk-KZ" sz="1400" b="1" kern="1200" baseline="0" dirty="0" smtClean="0">
                          <a:effectLst/>
                          <a:latin typeface="Times New Roman"/>
                          <a:cs typeface="Times New Roman" panose="02020603050405020304" pitchFamily="18" charset="0"/>
                        </a:rPr>
                        <a:t>  </a:t>
                      </a:r>
                      <a:r>
                        <a:rPr lang="kk-KZ" sz="1400" b="1" dirty="0" smtClean="0">
                          <a:latin typeface="Times New Roman" panose="02020603050405020304" pitchFamily="18" charset="0"/>
                          <a:cs typeface="Times New Roman" panose="02020603050405020304" pitchFamily="18" charset="0"/>
                        </a:rPr>
                        <a:t>Кеңес</a:t>
                      </a:r>
                      <a:r>
                        <a:rPr lang="kk-KZ" sz="1400" b="1" baseline="0" dirty="0" smtClean="0">
                          <a:latin typeface="Times New Roman" panose="02020603050405020304" pitchFamily="18" charset="0"/>
                          <a:cs typeface="Times New Roman" panose="02020603050405020304" pitchFamily="18" charset="0"/>
                        </a:rPr>
                        <a:t> беру алқалығын құру (стратегиялық серікте</a:t>
                      </a:r>
                      <a:r>
                        <a:rPr lang="kk-KZ" sz="1400" baseline="0" dirty="0" smtClean="0">
                          <a:latin typeface="Times New Roman" panose="02020603050405020304" pitchFamily="18" charset="0"/>
                          <a:cs typeface="Times New Roman" panose="02020603050405020304" pitchFamily="18" charset="0"/>
                        </a:rPr>
                        <a:t>стер, жұмыс берушілер, эксперттер, стейкхолдер, ғалымдар, практиктер, ғалымдар, практиктер). </a:t>
                      </a:r>
                      <a:endParaRPr lang="ru-RU" sz="14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2"/>
                  </a:ext>
                </a:extLst>
              </a:tr>
              <a:tr h="1710708">
                <a:tc>
                  <a:txBody>
                    <a:bodyPr/>
                    <a:lstStyle/>
                    <a:p>
                      <a:r>
                        <a:rPr lang="kk-KZ" sz="1800" dirty="0">
                          <a:latin typeface="Times New Roman" panose="02020603050405020304" pitchFamily="18" charset="0"/>
                          <a:cs typeface="Times New Roman" panose="02020603050405020304" pitchFamily="18" charset="0"/>
                        </a:rPr>
                        <a:t>3</a:t>
                      </a:r>
                      <a:endParaRPr lang="ru-RU" sz="18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kk-KZ" sz="1400" dirty="0">
                          <a:latin typeface="Times New Roman" panose="02020603050405020304" pitchFamily="18" charset="0"/>
                          <a:cs typeface="Times New Roman" panose="02020603050405020304" pitchFamily="18" charset="0"/>
                        </a:rPr>
                        <a:t>«</a:t>
                      </a:r>
                      <a:r>
                        <a:rPr lang="kk-KZ" sz="1400" b="1" dirty="0">
                          <a:latin typeface="Times New Roman" panose="02020603050405020304" pitchFamily="18" charset="0"/>
                          <a:cs typeface="Times New Roman" panose="02020603050405020304" pitchFamily="18" charset="0"/>
                        </a:rPr>
                        <a:t>Университет</a:t>
                      </a:r>
                      <a:r>
                        <a:rPr lang="kk-KZ" sz="1400" baseline="0" dirty="0">
                          <a:latin typeface="Times New Roman" panose="02020603050405020304" pitchFamily="18" charset="0"/>
                          <a:cs typeface="Times New Roman" panose="02020603050405020304" pitchFamily="18" charset="0"/>
                        </a:rPr>
                        <a:t> </a:t>
                      </a:r>
                      <a:r>
                        <a:rPr lang="kk-KZ" sz="1400" b="1" baseline="0" dirty="0">
                          <a:latin typeface="Times New Roman" panose="02020603050405020304" pitchFamily="18" charset="0"/>
                          <a:cs typeface="Times New Roman" panose="02020603050405020304" pitchFamily="18" charset="0"/>
                        </a:rPr>
                        <a:t>мектебін</a:t>
                      </a:r>
                      <a:r>
                        <a:rPr lang="kk-KZ" sz="1400" baseline="0" dirty="0">
                          <a:latin typeface="Times New Roman" panose="02020603050405020304" pitchFamily="18" charset="0"/>
                          <a:cs typeface="Times New Roman" panose="02020603050405020304" pitchFamily="18" charset="0"/>
                        </a:rPr>
                        <a:t>» ашу  және оған мектеп оқушыларын тарту (физика-математика, химия-биология, география, қазақ тілі және әдебиеті, орыс тілі және әдебиеті, Қазақстан және дүниежүзілік тарих жетекші профессор оқытушылар мен студенттерді іріктеу, </a:t>
                      </a:r>
                      <a:r>
                        <a:rPr lang="kk-KZ" sz="1400" kern="1200" dirty="0">
                          <a:solidFill>
                            <a:schemeClr val="dk1"/>
                          </a:solidFill>
                          <a:latin typeface="Times New Roman" panose="02020603050405020304" pitchFamily="18" charset="0"/>
                          <a:ea typeface="+mn-ea"/>
                          <a:cs typeface="Times New Roman" panose="02020603050405020304" pitchFamily="18" charset="0"/>
                        </a:rPr>
                        <a:t>бағдарламасын</a:t>
                      </a:r>
                      <a:r>
                        <a:rPr lang="kk-KZ" sz="1400" baseline="0" dirty="0">
                          <a:latin typeface="Times New Roman" panose="02020603050405020304" pitchFamily="18" charset="0"/>
                          <a:cs typeface="Times New Roman" panose="02020603050405020304" pitchFamily="18" charset="0"/>
                        </a:rPr>
                        <a:t> құру, онлайн жағдайындағы оқыту әдістемесін дайындау</a:t>
                      </a:r>
                      <a:r>
                        <a:rPr lang="kk-KZ" sz="1400" baseline="0" dirty="0" smtClean="0">
                          <a:latin typeface="Times New Roman" panose="02020603050405020304" pitchFamily="18" charset="0"/>
                          <a:cs typeface="Times New Roman" panose="02020603050405020304" pitchFamily="18" charset="0"/>
                        </a:rPr>
                        <a:t>).</a:t>
                      </a:r>
                    </a:p>
                    <a:p>
                      <a:pPr marL="0" marR="0" indent="0" algn="l" defTabSz="457200" rtl="0" eaLnBrk="1" fontAlgn="auto" latinLnBrk="0" hangingPunct="1">
                        <a:lnSpc>
                          <a:spcPct val="100000"/>
                        </a:lnSpc>
                        <a:spcBef>
                          <a:spcPts val="0"/>
                        </a:spcBef>
                        <a:spcAft>
                          <a:spcPts val="0"/>
                        </a:spcAft>
                        <a:buClrTx/>
                        <a:buSzTx/>
                        <a:buFontTx/>
                        <a:buNone/>
                        <a:tabLst/>
                        <a:defRPr/>
                      </a:pPr>
                      <a:r>
                        <a:rPr lang="ru-RU" sz="1400" dirty="0" err="1" smtClean="0">
                          <a:latin typeface="Times New Roman" panose="02020603050405020304" pitchFamily="18" charset="0"/>
                          <a:cs typeface="Times New Roman" panose="02020603050405020304" pitchFamily="18" charset="0"/>
                        </a:rPr>
                        <a:t>Мүмкіндігі</a:t>
                      </a:r>
                      <a:r>
                        <a:rPr lang="ru-RU" sz="1400" dirty="0" smtClean="0">
                          <a:latin typeface="Times New Roman" panose="02020603050405020304" pitchFamily="18" charset="0"/>
                          <a:cs typeface="Times New Roman" panose="02020603050405020304" pitchFamily="18" charset="0"/>
                        </a:rPr>
                        <a:t> </a:t>
                      </a:r>
                      <a:r>
                        <a:rPr lang="ru-RU" sz="1400" dirty="0" err="1" smtClean="0">
                          <a:latin typeface="Times New Roman" panose="02020603050405020304" pitchFamily="18" charset="0"/>
                          <a:cs typeface="Times New Roman" panose="02020603050405020304" pitchFamily="18" charset="0"/>
                        </a:rPr>
                        <a:t>шектеулі</a:t>
                      </a:r>
                      <a:r>
                        <a:rPr lang="ru-RU" sz="1400" dirty="0" smtClean="0">
                          <a:latin typeface="Times New Roman" panose="02020603050405020304" pitchFamily="18" charset="0"/>
                          <a:cs typeface="Times New Roman" panose="02020603050405020304" pitchFamily="18" charset="0"/>
                        </a:rPr>
                        <a:t> </a:t>
                      </a:r>
                      <a:r>
                        <a:rPr lang="ru-RU" sz="1400" dirty="0" err="1" smtClean="0">
                          <a:latin typeface="Times New Roman" panose="02020603050405020304" pitchFamily="18" charset="0"/>
                          <a:cs typeface="Times New Roman" panose="02020603050405020304" pitchFamily="18" charset="0"/>
                        </a:rPr>
                        <a:t>балаларға</a:t>
                      </a:r>
                      <a:r>
                        <a:rPr lang="ru-RU" sz="1400" dirty="0" smtClean="0">
                          <a:latin typeface="Times New Roman" panose="02020603050405020304" pitchFamily="18" charset="0"/>
                          <a:cs typeface="Times New Roman" panose="02020603050405020304" pitchFamily="18" charset="0"/>
                        </a:rPr>
                        <a:t> </a:t>
                      </a:r>
                      <a:r>
                        <a:rPr lang="ru-RU" sz="1400" b="0" dirty="0" err="1" smtClean="0">
                          <a:latin typeface="Times New Roman" panose="02020603050405020304" pitchFamily="18" charset="0"/>
                          <a:cs typeface="Times New Roman" panose="02020603050405020304" pitchFamily="18" charset="0"/>
                        </a:rPr>
                        <a:t>арналған</a:t>
                      </a:r>
                      <a:r>
                        <a:rPr lang="ru-RU" sz="1400" b="1" dirty="0" smtClean="0">
                          <a:latin typeface="Times New Roman" panose="02020603050405020304" pitchFamily="18" charset="0"/>
                          <a:cs typeface="Times New Roman" panose="02020603050405020304" pitchFamily="18" charset="0"/>
                        </a:rPr>
                        <a:t>   ЛФК </a:t>
                      </a:r>
                      <a:r>
                        <a:rPr lang="ru-RU" sz="1400" b="1" dirty="0" err="1" smtClean="0">
                          <a:latin typeface="Times New Roman" panose="02020603050405020304" pitchFamily="18" charset="0"/>
                          <a:cs typeface="Times New Roman" panose="02020603050405020304" pitchFamily="18" charset="0"/>
                        </a:rPr>
                        <a:t>кабинетін</a:t>
                      </a:r>
                      <a:r>
                        <a:rPr lang="ru-RU" sz="1400" b="1" dirty="0" smtClean="0">
                          <a:latin typeface="Times New Roman" panose="02020603050405020304" pitchFamily="18" charset="0"/>
                          <a:cs typeface="Times New Roman" panose="02020603050405020304" pitchFamily="18" charset="0"/>
                        </a:rPr>
                        <a:t> </a:t>
                      </a:r>
                      <a:r>
                        <a:rPr lang="ru-RU" sz="1400" b="1" dirty="0" err="1" smtClean="0">
                          <a:latin typeface="Times New Roman" panose="02020603050405020304" pitchFamily="18" charset="0"/>
                          <a:cs typeface="Times New Roman" panose="02020603050405020304" pitchFamily="18" charset="0"/>
                        </a:rPr>
                        <a:t>аш</a:t>
                      </a:r>
                      <a:r>
                        <a:rPr lang="ru-RU" sz="1400" dirty="0" err="1" smtClean="0">
                          <a:latin typeface="Times New Roman" panose="02020603050405020304" pitchFamily="18" charset="0"/>
                          <a:cs typeface="Times New Roman" panose="02020603050405020304" pitchFamily="18" charset="0"/>
                        </a:rPr>
                        <a:t>у</a:t>
                      </a:r>
                      <a:r>
                        <a:rPr lang="ru-RU" sz="1400" dirty="0" smtClean="0">
                          <a:latin typeface="Times New Roman" panose="02020603050405020304" pitchFamily="18" charset="0"/>
                          <a:cs typeface="Times New Roman" panose="02020603050405020304" pitchFamily="18" charset="0"/>
                        </a:rPr>
                        <a:t>.</a:t>
                      </a:r>
                    </a:p>
                    <a:p>
                      <a:endParaRPr lang="kk-KZ" sz="1400" baseline="0" dirty="0">
                        <a:latin typeface="Times New Roman" panose="02020603050405020304" pitchFamily="18" charset="0"/>
                        <a:cs typeface="Times New Roman" panose="02020603050405020304" pitchFamily="18" charset="0"/>
                      </a:endParaRPr>
                    </a:p>
                    <a:p>
                      <a:endParaRPr lang="ru-RU" sz="14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kk-KZ" sz="1200" dirty="0">
                          <a:latin typeface="Times New Roman" panose="02020603050405020304" pitchFamily="18" charset="0"/>
                          <a:cs typeface="Times New Roman" panose="02020603050405020304" pitchFamily="18" charset="0"/>
                        </a:rPr>
                        <a:t>Жыл бойына</a:t>
                      </a:r>
                      <a:endParaRPr lang="ru-RU" sz="12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kk-KZ" sz="1200" dirty="0">
                          <a:latin typeface="Times New Roman" panose="02020603050405020304" pitchFamily="18" charset="0"/>
                          <a:cs typeface="Times New Roman" panose="02020603050405020304" pitchFamily="18" charset="0"/>
                        </a:rPr>
                        <a:t>Жиенбаева С.Н.</a:t>
                      </a:r>
                    </a:p>
                    <a:p>
                      <a:r>
                        <a:rPr lang="kk-KZ" sz="1200" dirty="0">
                          <a:latin typeface="Times New Roman" panose="02020603050405020304" pitchFamily="18" charset="0"/>
                          <a:cs typeface="Times New Roman" panose="02020603050405020304" pitchFamily="18" charset="0"/>
                        </a:rPr>
                        <a:t>Кафедра меңгерушілері, </a:t>
                      </a:r>
                    </a:p>
                    <a:p>
                      <a:r>
                        <a:rPr lang="kk-KZ" sz="1200" dirty="0">
                          <a:latin typeface="Times New Roman" panose="02020603050405020304" pitchFamily="18" charset="0"/>
                          <a:cs typeface="Times New Roman" panose="02020603050405020304" pitchFamily="18" charset="0"/>
                        </a:rPr>
                        <a:t>Факультеттер,</a:t>
                      </a:r>
                      <a:r>
                        <a:rPr lang="kk-KZ" sz="1200" baseline="0" dirty="0">
                          <a:latin typeface="Times New Roman" panose="02020603050405020304" pitchFamily="18" charset="0"/>
                          <a:cs typeface="Times New Roman" panose="02020603050405020304" pitchFamily="18" charset="0"/>
                        </a:rPr>
                        <a:t> ПОҚ, белсенді студенттер</a:t>
                      </a:r>
                    </a:p>
                    <a:p>
                      <a:r>
                        <a:rPr lang="kk-KZ" sz="1200" baseline="0" dirty="0">
                          <a:latin typeface="Times New Roman" panose="02020603050405020304" pitchFamily="18" charset="0"/>
                          <a:cs typeface="Times New Roman" panose="02020603050405020304" pitchFamily="18" charset="0"/>
                        </a:rPr>
                        <a:t>Тамыз-қыркүйек</a:t>
                      </a:r>
                      <a:endParaRPr lang="ru-RU" sz="12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3"/>
                  </a:ext>
                </a:extLst>
              </a:tr>
            </a:tbl>
          </a:graphicData>
        </a:graphic>
      </p:graphicFrame>
      <p:sp>
        <p:nvSpPr>
          <p:cNvPr id="2" name="TextBox 1"/>
          <p:cNvSpPr txBox="1"/>
          <p:nvPr/>
        </p:nvSpPr>
        <p:spPr>
          <a:xfrm>
            <a:off x="720437" y="404665"/>
            <a:ext cx="10575636" cy="1015663"/>
          </a:xfrm>
          <a:prstGeom prst="rect">
            <a:avLst/>
          </a:prstGeom>
          <a:solidFill>
            <a:schemeClr val="accent6">
              <a:lumMod val="75000"/>
            </a:schemeClr>
          </a:solidFill>
        </p:spPr>
        <p:txBody>
          <a:bodyPr wrap="square" rtlCol="0">
            <a:spAutoFit/>
          </a:bodyPr>
          <a:lstStyle/>
          <a:p>
            <a:pPr algn="ctr"/>
            <a:r>
              <a:rPr lang="kk-KZ" sz="2000" b="1" dirty="0">
                <a:solidFill>
                  <a:schemeClr val="bg1"/>
                </a:solidFill>
                <a:latin typeface="Times New Roman" panose="02020603050405020304" pitchFamily="18" charset="0"/>
                <a:cs typeface="Times New Roman" panose="02020603050405020304" pitchFamily="18" charset="0"/>
              </a:rPr>
              <a:t>АКАДЕМИЯЛЫҚ  </a:t>
            </a:r>
            <a:r>
              <a:rPr lang="kk-KZ" sz="2000" b="1" dirty="0" smtClean="0">
                <a:solidFill>
                  <a:schemeClr val="bg1"/>
                </a:solidFill>
                <a:latin typeface="Times New Roman" panose="02020603050405020304" pitchFamily="18" charset="0"/>
                <a:cs typeface="Times New Roman" panose="02020603050405020304" pitchFamily="18" charset="0"/>
              </a:rPr>
              <a:t>АВТОНОМИЯ </a:t>
            </a:r>
          </a:p>
          <a:p>
            <a:pPr algn="ctr"/>
            <a:r>
              <a:rPr lang="kk-KZ" sz="2000" b="1" dirty="0" smtClean="0">
                <a:solidFill>
                  <a:schemeClr val="bg1"/>
                </a:solidFill>
                <a:latin typeface="Times New Roman" panose="02020603050405020304" pitchFamily="18" charset="0"/>
                <a:cs typeface="Times New Roman" panose="02020603050405020304" pitchFamily="18" charset="0"/>
              </a:rPr>
              <a:t>Білім беру бағдарламасының </a:t>
            </a:r>
            <a:r>
              <a:rPr lang="kk-KZ" sz="2000" b="1" dirty="0">
                <a:solidFill>
                  <a:schemeClr val="bg1"/>
                </a:solidFill>
                <a:latin typeface="Times New Roman" panose="02020603050405020304" pitchFamily="18" charset="0"/>
                <a:cs typeface="Times New Roman" panose="02020603050405020304" pitchFamily="18" charset="0"/>
              </a:rPr>
              <a:t>экосистемасы </a:t>
            </a:r>
          </a:p>
          <a:p>
            <a:pPr algn="ctr"/>
            <a:endParaRPr lang="ru-RU"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704893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9880" y="192405"/>
            <a:ext cx="11546840" cy="691515"/>
          </a:xfrm>
        </p:spPr>
        <p:txBody>
          <a:bodyPr>
            <a:normAutofit/>
          </a:bodyPr>
          <a:lstStyle/>
          <a:p>
            <a:endParaRPr lang="ru-RU" sz="3600" b="1" dirty="0">
              <a:solidFill>
                <a:srgbClr val="006666"/>
              </a:solidFill>
              <a:latin typeface="Arial" panose="020B0604020202020204" pitchFamily="34" charset="0"/>
              <a:cs typeface="Arial" panose="020B0604020202020204" pitchFamily="34" charset="0"/>
            </a:endParaRPr>
          </a:p>
        </p:txBody>
      </p:sp>
      <p:sp>
        <p:nvSpPr>
          <p:cNvPr id="3" name="Объект 2"/>
          <p:cNvSpPr>
            <a:spLocks noGrp="1"/>
          </p:cNvSpPr>
          <p:nvPr>
            <p:ph idx="1"/>
          </p:nvPr>
        </p:nvSpPr>
        <p:spPr>
          <a:xfrm>
            <a:off x="373789" y="272956"/>
            <a:ext cx="11482930" cy="1269242"/>
          </a:xfrm>
          <a:solidFill>
            <a:srgbClr val="006666"/>
          </a:solidFill>
        </p:spPr>
        <p:txBody>
          <a:bodyPr>
            <a:normAutofit/>
          </a:bodyPr>
          <a:lstStyle/>
          <a:p>
            <a:pPr marL="0" indent="0" algn="ctr">
              <a:buNone/>
            </a:pPr>
            <a:r>
              <a:rPr lang="kk-KZ" sz="4000" dirty="0" smtClean="0">
                <a:solidFill>
                  <a:schemeClr val="bg1"/>
                </a:solidFill>
                <a:latin typeface="Times New Roman" panose="02020603050405020304" pitchFamily="18" charset="0"/>
                <a:cs typeface="Times New Roman" panose="02020603050405020304" pitchFamily="18" charset="0"/>
              </a:rPr>
              <a:t>Қайта даярлау курсының білім беру бағдарламасы</a:t>
            </a:r>
            <a:endParaRPr lang="ru-RU" sz="4000" dirty="0">
              <a:solidFill>
                <a:schemeClr val="bg1"/>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450375" y="1443841"/>
            <a:ext cx="11395881" cy="461665"/>
          </a:xfrm>
          <a:prstGeom prst="rect">
            <a:avLst/>
          </a:prstGeom>
        </p:spPr>
        <p:txBody>
          <a:bodyPr wrap="square">
            <a:spAutoFit/>
          </a:bodyPr>
          <a:lstStyle/>
          <a:p>
            <a:pPr marL="342900" indent="-342900">
              <a:buFont typeface="Wingdings" panose="05000000000000000000" pitchFamily="2" charset="2"/>
              <a:buChar char="§"/>
            </a:pPr>
            <a:r>
              <a:rPr lang="ru-RU" sz="2400" dirty="0" smtClean="0">
                <a:latin typeface="Times New Roman" panose="02020603050405020304" pitchFamily="18" charset="0"/>
                <a:cs typeface="Times New Roman" panose="02020603050405020304" pitchFamily="18" charset="0"/>
              </a:rPr>
              <a:t> </a:t>
            </a:r>
            <a:endParaRPr lang="ru-RU" sz="24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1764145" y="2090942"/>
            <a:ext cx="9319491" cy="4410438"/>
          </a:xfrm>
          <a:prstGeom prst="rect">
            <a:avLst/>
          </a:prstGeom>
        </p:spPr>
        <p:txBody>
          <a:bodyPr wrap="square">
            <a:spAutoFit/>
          </a:bodyPr>
          <a:lstStyle/>
          <a:p>
            <a:pPr algn="ctr">
              <a:lnSpc>
                <a:spcPct val="115000"/>
              </a:lnSpc>
              <a:spcAft>
                <a:spcPts val="0"/>
              </a:spcAft>
            </a:pPr>
            <a:r>
              <a:rPr lang="kk-KZ" sz="2000" b="1" dirty="0" smtClean="0">
                <a:latin typeface="Times New Roman" panose="02020603050405020304" pitchFamily="18" charset="0"/>
                <a:ea typeface="Times New Roman" panose="02020603050405020304" pitchFamily="18" charset="0"/>
                <a:cs typeface="Arial" panose="020B0604020202020204" pitchFamily="34" charset="0"/>
              </a:rPr>
              <a:t>Мектепке дейінгі оқыту және тәрбиелеу  сертификацияланған қайта даярлау курсының  </a:t>
            </a:r>
            <a:r>
              <a:rPr lang="kk-KZ" sz="2000" b="1" dirty="0">
                <a:latin typeface="Times New Roman" panose="02020603050405020304" pitchFamily="18" charset="0"/>
                <a:ea typeface="Times New Roman" panose="02020603050405020304" pitchFamily="18" charset="0"/>
                <a:cs typeface="Arial" panose="020B0604020202020204" pitchFamily="34" charset="0"/>
              </a:rPr>
              <a:t>білім беру </a:t>
            </a:r>
            <a:r>
              <a:rPr lang="kk-KZ" sz="2000" b="1" dirty="0" smtClean="0">
                <a:latin typeface="Times New Roman" panose="02020603050405020304" pitchFamily="18" charset="0"/>
                <a:ea typeface="Times New Roman" panose="02020603050405020304" pitchFamily="18" charset="0"/>
                <a:cs typeface="Arial" panose="020B0604020202020204" pitchFamily="34" charset="0"/>
              </a:rPr>
              <a:t>бағдарламасының</a:t>
            </a:r>
          </a:p>
          <a:p>
            <a:pPr algn="ctr">
              <a:lnSpc>
                <a:spcPct val="115000"/>
              </a:lnSpc>
              <a:spcAft>
                <a:spcPts val="0"/>
              </a:spcAft>
            </a:pPr>
            <a:r>
              <a:rPr lang="kk-KZ" sz="2000" b="1" dirty="0" smtClean="0">
                <a:latin typeface="Times New Roman" panose="02020603050405020304" pitchFamily="18" charset="0"/>
                <a:ea typeface="Times New Roman" panose="02020603050405020304" pitchFamily="18" charset="0"/>
                <a:cs typeface="Arial" panose="020B0604020202020204" pitchFamily="34" charset="0"/>
              </a:rPr>
              <a:t>ПАСПОРТЫ</a:t>
            </a:r>
          </a:p>
          <a:p>
            <a:pPr algn="ctr">
              <a:lnSpc>
                <a:spcPct val="115000"/>
              </a:lnSpc>
              <a:spcAft>
                <a:spcPts val="0"/>
              </a:spcAft>
            </a:pPr>
            <a:endParaRPr lang="kk-KZ" sz="2000" b="1" dirty="0" smtClean="0">
              <a:latin typeface="Times New Roman" panose="02020603050405020304" pitchFamily="18" charset="0"/>
              <a:ea typeface="Times New Roman" panose="02020603050405020304" pitchFamily="18" charset="0"/>
              <a:cs typeface="Arial" panose="020B0604020202020204" pitchFamily="34" charset="0"/>
            </a:endParaRPr>
          </a:p>
          <a:p>
            <a:pPr algn="ctr">
              <a:lnSpc>
                <a:spcPct val="115000"/>
              </a:lnSpc>
              <a:spcAft>
                <a:spcPts val="0"/>
              </a:spcAft>
            </a:pPr>
            <a:r>
              <a:rPr lang="kk-KZ" sz="2000" b="1" dirty="0" smtClean="0">
                <a:latin typeface="Times New Roman" panose="02020603050405020304" pitchFamily="18" charset="0"/>
                <a:ea typeface="Times New Roman" panose="02020603050405020304" pitchFamily="18" charset="0"/>
                <a:cs typeface="Arial" panose="020B0604020202020204" pitchFamily="34" charset="0"/>
              </a:rPr>
              <a:t>ПАСПОРТ </a:t>
            </a:r>
            <a:r>
              <a:rPr lang="kk-KZ" sz="2000" b="1" dirty="0">
                <a:latin typeface="Times New Roman" panose="02020603050405020304" pitchFamily="18" charset="0"/>
                <a:ea typeface="Times New Roman" panose="02020603050405020304" pitchFamily="18" charset="0"/>
                <a:cs typeface="Arial" panose="020B0604020202020204" pitchFamily="34" charset="0"/>
              </a:rPr>
              <a:t>ОБРАЗОВАТЕЛЬНОЙ ПРОГРАММЫ</a:t>
            </a:r>
            <a:endParaRPr lang="ru-RU" dirty="0">
              <a:latin typeface="Calibri" panose="020F0502020204030204" pitchFamily="34" charset="0"/>
              <a:ea typeface="Times New Roman" panose="02020603050405020304" pitchFamily="18" charset="0"/>
              <a:cs typeface="Arial" panose="020B0604020202020204" pitchFamily="34" charset="0"/>
            </a:endParaRPr>
          </a:p>
          <a:p>
            <a:pPr algn="ctr">
              <a:lnSpc>
                <a:spcPct val="115000"/>
              </a:lnSpc>
              <a:spcAft>
                <a:spcPts val="0"/>
              </a:spcAft>
            </a:pPr>
            <a:r>
              <a:rPr lang="kk-KZ" b="1" dirty="0">
                <a:latin typeface="Times New Roman" panose="02020603050405020304" pitchFamily="18" charset="0"/>
                <a:ea typeface="Times New Roman" panose="02020603050405020304" pitchFamily="18" charset="0"/>
                <a:cs typeface="Arial" panose="020B0604020202020204" pitchFamily="34" charset="0"/>
              </a:rPr>
              <a:t>Сертификационный курс переподготовки -  </a:t>
            </a:r>
            <a:r>
              <a:rPr lang="ru-RU" b="1" dirty="0">
                <a:latin typeface="Times New Roman" panose="02020603050405020304" pitchFamily="18" charset="0"/>
                <a:ea typeface="Times New Roman" panose="02020603050405020304" pitchFamily="18" charset="0"/>
                <a:cs typeface="Arial" panose="020B0604020202020204" pitchFamily="34" charset="0"/>
              </a:rPr>
              <a:t>Пост-дипломное п</a:t>
            </a:r>
            <a:r>
              <a:rPr lang="kk-KZ" b="1" dirty="0">
                <a:latin typeface="Times New Roman" panose="02020603050405020304" pitchFamily="18" charset="0"/>
                <a:ea typeface="Times New Roman" panose="02020603050405020304" pitchFamily="18" charset="0"/>
                <a:cs typeface="Arial" panose="020B0604020202020204" pitchFamily="34" charset="0"/>
              </a:rPr>
              <a:t>едагогическое </a:t>
            </a:r>
            <a:r>
              <a:rPr lang="ru-RU" b="1" dirty="0" smtClean="0">
                <a:latin typeface="Times New Roman" panose="02020603050405020304" pitchFamily="18" charset="0"/>
                <a:ea typeface="Times New Roman" panose="02020603050405020304" pitchFamily="18" charset="0"/>
                <a:cs typeface="Arial" panose="020B0604020202020204" pitchFamily="34" charset="0"/>
              </a:rPr>
              <a:t>образование</a:t>
            </a:r>
          </a:p>
          <a:p>
            <a:pPr algn="ctr">
              <a:lnSpc>
                <a:spcPct val="115000"/>
              </a:lnSpc>
              <a:spcAft>
                <a:spcPts val="0"/>
              </a:spcAft>
            </a:pPr>
            <a:endParaRPr lang="ru-RU" dirty="0">
              <a:latin typeface="Calibri" panose="020F0502020204030204" pitchFamily="34" charset="0"/>
              <a:ea typeface="Times New Roman" panose="02020603050405020304" pitchFamily="18" charset="0"/>
              <a:cs typeface="Arial" panose="020B0604020202020204" pitchFamily="34" charset="0"/>
            </a:endParaRPr>
          </a:p>
          <a:p>
            <a:pPr algn="ctr">
              <a:lnSpc>
                <a:spcPct val="115000"/>
              </a:lnSpc>
              <a:spcAft>
                <a:spcPts val="0"/>
              </a:spcAft>
            </a:pPr>
            <a:r>
              <a:rPr lang="en-US" b="1" dirty="0">
                <a:latin typeface="Times New Roman" panose="02020603050405020304" pitchFamily="18" charset="0"/>
                <a:ea typeface="Times New Roman" panose="02020603050405020304" pitchFamily="18" charset="0"/>
                <a:cs typeface="Arial" panose="020B0604020202020204" pitchFamily="34" charset="0"/>
              </a:rPr>
              <a:t>Post Graduate Pedagogical Education (PGCE)</a:t>
            </a:r>
            <a:endParaRPr lang="ru-RU" dirty="0">
              <a:latin typeface="Calibri" panose="020F0502020204030204" pitchFamily="34" charset="0"/>
              <a:ea typeface="Times New Roman" panose="02020603050405020304" pitchFamily="18" charset="0"/>
              <a:cs typeface="Arial" panose="020B0604020202020204" pitchFamily="34" charset="0"/>
            </a:endParaRPr>
          </a:p>
          <a:p>
            <a:pPr algn="ctr">
              <a:lnSpc>
                <a:spcPct val="115000"/>
              </a:lnSpc>
              <a:spcAft>
                <a:spcPts val="0"/>
              </a:spcAft>
              <a:tabLst>
                <a:tab pos="2296795" algn="l"/>
              </a:tabLst>
            </a:pPr>
            <a:r>
              <a:rPr lang="ru-RU" b="1" spc="10" dirty="0" smtClean="0">
                <a:solidFill>
                  <a:srgbClr val="000000"/>
                </a:solidFill>
                <a:latin typeface="Times New Roman" panose="02020603050405020304" pitchFamily="18" charset="0"/>
                <a:ea typeface="Times New Roman" panose="02020603050405020304" pitchFamily="18" charset="0"/>
                <a:cs typeface="Arial" panose="020B0604020202020204" pitchFamily="34" charset="0"/>
              </a:rPr>
              <a:t>ДОШКОЛЬНОЕ </a:t>
            </a:r>
            <a:r>
              <a:rPr lang="ru-RU" b="1" spc="10" dirty="0">
                <a:solidFill>
                  <a:srgbClr val="000000"/>
                </a:solidFill>
                <a:latin typeface="Times New Roman" panose="02020603050405020304" pitchFamily="18" charset="0"/>
                <a:ea typeface="Times New Roman" panose="02020603050405020304" pitchFamily="18" charset="0"/>
                <a:cs typeface="Arial" panose="020B0604020202020204" pitchFamily="34" charset="0"/>
              </a:rPr>
              <a:t>ОБУЧЕНИЕ И </a:t>
            </a:r>
            <a:r>
              <a:rPr lang="ru-RU" b="1" spc="10" dirty="0" smtClean="0">
                <a:solidFill>
                  <a:srgbClr val="000000"/>
                </a:solidFill>
                <a:latin typeface="Times New Roman" panose="02020603050405020304" pitchFamily="18" charset="0"/>
                <a:ea typeface="Times New Roman" panose="02020603050405020304" pitchFamily="18" charset="0"/>
                <a:cs typeface="Arial" panose="020B0604020202020204" pitchFamily="34" charset="0"/>
              </a:rPr>
              <a:t>ВОСПИТАНИЕ</a:t>
            </a:r>
          </a:p>
          <a:p>
            <a:pPr algn="ctr">
              <a:lnSpc>
                <a:spcPct val="115000"/>
              </a:lnSpc>
              <a:spcAft>
                <a:spcPts val="0"/>
              </a:spcAft>
              <a:tabLst>
                <a:tab pos="2296795" algn="l"/>
              </a:tabLst>
            </a:pPr>
            <a:r>
              <a:rPr lang="kk-KZ" b="1" spc="10" dirty="0" smtClean="0">
                <a:solidFill>
                  <a:srgbClr val="000000"/>
                </a:solidFill>
                <a:latin typeface="Times New Roman" panose="02020603050405020304" pitchFamily="18" charset="0"/>
                <a:ea typeface="Times New Roman" panose="02020603050405020304" pitchFamily="18" charset="0"/>
                <a:cs typeface="Arial" panose="020B0604020202020204" pitchFamily="34" charset="0"/>
              </a:rPr>
              <a:t>(ОҚУ МЕРЗІМІ 1 ЖЫЛ</a:t>
            </a:r>
          </a:p>
          <a:p>
            <a:pPr algn="ctr">
              <a:lnSpc>
                <a:spcPct val="115000"/>
              </a:lnSpc>
              <a:spcAft>
                <a:spcPts val="0"/>
              </a:spcAft>
              <a:tabLst>
                <a:tab pos="2296795" algn="l"/>
              </a:tabLst>
            </a:pPr>
            <a:r>
              <a:rPr lang="kk-KZ" b="1" spc="10" dirty="0" smtClean="0">
                <a:solidFill>
                  <a:srgbClr val="000000"/>
                </a:solidFill>
                <a:latin typeface="Times New Roman" panose="02020603050405020304" pitchFamily="18" charset="0"/>
                <a:ea typeface="Times New Roman" panose="02020603050405020304" pitchFamily="18" charset="0"/>
                <a:cs typeface="Arial" panose="020B0604020202020204" pitchFamily="34" charset="0"/>
              </a:rPr>
              <a:t>СРОК ОБУЧЕНИЯ 1 ГОД)</a:t>
            </a:r>
            <a:endParaRPr lang="ru-RU" b="1" spc="10" dirty="0" smtClean="0">
              <a:solidFill>
                <a:srgbClr val="000000"/>
              </a:solidFill>
              <a:latin typeface="Times New Roman" panose="02020603050405020304" pitchFamily="18" charset="0"/>
              <a:ea typeface="Times New Roman" panose="02020603050405020304" pitchFamily="18" charset="0"/>
              <a:cs typeface="Arial" panose="020B0604020202020204" pitchFamily="34" charset="0"/>
            </a:endParaRPr>
          </a:p>
          <a:p>
            <a:pPr algn="ctr">
              <a:lnSpc>
                <a:spcPct val="115000"/>
              </a:lnSpc>
              <a:spcAft>
                <a:spcPts val="0"/>
              </a:spcAft>
              <a:tabLst>
                <a:tab pos="2296795" algn="l"/>
              </a:tabLst>
            </a:pPr>
            <a:endParaRPr lang="ru-RU" dirty="0"/>
          </a:p>
        </p:txBody>
      </p:sp>
    </p:spTree>
    <p:extLst>
      <p:ext uri="{BB962C8B-B14F-4D97-AF65-F5344CB8AC3E}">
        <p14:creationId xmlns:p14="http://schemas.microsoft.com/office/powerpoint/2010/main" val="97000033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9880" y="192405"/>
            <a:ext cx="11546840" cy="691515"/>
          </a:xfrm>
        </p:spPr>
        <p:txBody>
          <a:bodyPr>
            <a:normAutofit/>
          </a:bodyPr>
          <a:lstStyle/>
          <a:p>
            <a:endParaRPr lang="ru-RU" sz="3600" b="1" dirty="0">
              <a:solidFill>
                <a:srgbClr val="006666"/>
              </a:solidFill>
              <a:latin typeface="Arial" panose="020B0604020202020204" pitchFamily="34" charset="0"/>
              <a:cs typeface="Arial" panose="020B0604020202020204" pitchFamily="34" charset="0"/>
            </a:endParaRPr>
          </a:p>
        </p:txBody>
      </p:sp>
      <p:sp>
        <p:nvSpPr>
          <p:cNvPr id="3" name="Объект 2"/>
          <p:cNvSpPr>
            <a:spLocks noGrp="1"/>
          </p:cNvSpPr>
          <p:nvPr>
            <p:ph idx="1"/>
          </p:nvPr>
        </p:nvSpPr>
        <p:spPr>
          <a:xfrm>
            <a:off x="373789" y="272956"/>
            <a:ext cx="11482930" cy="1269242"/>
          </a:xfrm>
          <a:solidFill>
            <a:srgbClr val="006666"/>
          </a:solidFill>
        </p:spPr>
        <p:txBody>
          <a:bodyPr>
            <a:normAutofit/>
          </a:bodyPr>
          <a:lstStyle/>
          <a:p>
            <a:pPr marL="0" indent="0" algn="ctr">
              <a:buNone/>
            </a:pPr>
            <a:r>
              <a:rPr lang="kk-KZ" sz="3200" dirty="0">
                <a:ln w="0"/>
                <a:solidFill>
                  <a:schemeClr val="bg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Білім беру бағдарламасының </a:t>
            </a:r>
            <a:r>
              <a:rPr lang="kk-KZ" sz="3200" dirty="0" smtClean="0">
                <a:ln w="0"/>
                <a:solidFill>
                  <a:schemeClr val="bg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м</a:t>
            </a:r>
            <a:r>
              <a:rPr lang="kk-KZ" sz="3200" dirty="0">
                <a:ln w="0"/>
                <a:solidFill>
                  <a:schemeClr val="bg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ақсаты</a:t>
            </a:r>
            <a:endParaRPr lang="x-none" sz="3200" dirty="0">
              <a:ln w="0"/>
              <a:solidFill>
                <a:schemeClr val="bg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a:p>
            <a:pPr marL="0" indent="0">
              <a:buNone/>
            </a:pPr>
            <a:endParaRPr lang="ru-RU" sz="3200" dirty="0">
              <a:solidFill>
                <a:schemeClr val="bg1"/>
              </a:solidFill>
              <a:latin typeface="Arial" panose="020B0604020202020204" pitchFamily="34" charset="0"/>
              <a:cs typeface="Arial" panose="020B0604020202020204" pitchFamily="34" charset="0"/>
            </a:endParaRPr>
          </a:p>
        </p:txBody>
      </p:sp>
      <p:sp>
        <p:nvSpPr>
          <p:cNvPr id="5" name="Прямоугольник 4"/>
          <p:cNvSpPr/>
          <p:nvPr/>
        </p:nvSpPr>
        <p:spPr>
          <a:xfrm>
            <a:off x="450375" y="1443841"/>
            <a:ext cx="11395881" cy="461665"/>
          </a:xfrm>
          <a:prstGeom prst="rect">
            <a:avLst/>
          </a:prstGeom>
        </p:spPr>
        <p:txBody>
          <a:bodyPr wrap="square">
            <a:spAutoFit/>
          </a:bodyPr>
          <a:lstStyle/>
          <a:p>
            <a:pPr marL="342900" indent="-342900">
              <a:buFont typeface="Wingdings" panose="05000000000000000000" pitchFamily="2" charset="2"/>
              <a:buChar char="§"/>
            </a:pPr>
            <a:r>
              <a:rPr lang="ru-RU" sz="2400" dirty="0" smtClean="0">
                <a:latin typeface="Times New Roman" panose="02020603050405020304" pitchFamily="18" charset="0"/>
                <a:cs typeface="Times New Roman" panose="02020603050405020304" pitchFamily="18" charset="0"/>
              </a:rPr>
              <a:t> </a:t>
            </a:r>
            <a:endParaRPr lang="ru-RU" sz="2400" dirty="0">
              <a:latin typeface="Times New Roman" panose="02020603050405020304" pitchFamily="18" charset="0"/>
              <a:cs typeface="Times New Roman" panose="02020603050405020304" pitchFamily="18" charset="0"/>
            </a:endParaRPr>
          </a:p>
        </p:txBody>
      </p:sp>
      <p:sp>
        <p:nvSpPr>
          <p:cNvPr id="7" name="Прямоугольник 2"/>
          <p:cNvSpPr>
            <a:spLocks noChangeArrowheads="1"/>
          </p:cNvSpPr>
          <p:nvPr/>
        </p:nvSpPr>
        <p:spPr bwMode="auto">
          <a:xfrm>
            <a:off x="1958109" y="1970087"/>
            <a:ext cx="8238836"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Light" panose="020F0302020204030204" pitchFamily="34" charset="0"/>
              </a:defRPr>
            </a:lvl1pPr>
            <a:lvl2pPr marL="742950" indent="-285750">
              <a:defRPr>
                <a:solidFill>
                  <a:schemeClr val="tx1"/>
                </a:solidFill>
                <a:latin typeface="Calibri Light" panose="020F0302020204030204" pitchFamily="34" charset="0"/>
              </a:defRPr>
            </a:lvl2pPr>
            <a:lvl3pPr marL="1143000" indent="-228600">
              <a:defRPr>
                <a:solidFill>
                  <a:schemeClr val="tx1"/>
                </a:solidFill>
                <a:latin typeface="Calibri Light" panose="020F0302020204030204" pitchFamily="34" charset="0"/>
              </a:defRPr>
            </a:lvl3pPr>
            <a:lvl4pPr marL="1600200" indent="-228600">
              <a:defRPr>
                <a:solidFill>
                  <a:schemeClr val="tx1"/>
                </a:solidFill>
                <a:latin typeface="Calibri Light" panose="020F0302020204030204" pitchFamily="34" charset="0"/>
              </a:defRPr>
            </a:lvl4pPr>
            <a:lvl5pPr marL="2057400" indent="-228600">
              <a:defRPr>
                <a:solidFill>
                  <a:schemeClr val="tx1"/>
                </a:solidFill>
                <a:latin typeface="Calibri Light" panose="020F0302020204030204" pitchFamily="34" charset="0"/>
              </a:defRPr>
            </a:lvl5pPr>
            <a:lvl6pPr marL="2514600" indent="-228600" defTabSz="457200" eaLnBrk="0" fontAlgn="base" hangingPunct="0">
              <a:spcBef>
                <a:spcPct val="0"/>
              </a:spcBef>
              <a:spcAft>
                <a:spcPct val="0"/>
              </a:spcAft>
              <a:defRPr>
                <a:solidFill>
                  <a:schemeClr val="tx1"/>
                </a:solidFill>
                <a:latin typeface="Calibri Light" panose="020F0302020204030204" pitchFamily="34" charset="0"/>
              </a:defRPr>
            </a:lvl6pPr>
            <a:lvl7pPr marL="2971800" indent="-228600" defTabSz="457200" eaLnBrk="0" fontAlgn="base" hangingPunct="0">
              <a:spcBef>
                <a:spcPct val="0"/>
              </a:spcBef>
              <a:spcAft>
                <a:spcPct val="0"/>
              </a:spcAft>
              <a:defRPr>
                <a:solidFill>
                  <a:schemeClr val="tx1"/>
                </a:solidFill>
                <a:latin typeface="Calibri Light" panose="020F0302020204030204" pitchFamily="34" charset="0"/>
              </a:defRPr>
            </a:lvl7pPr>
            <a:lvl8pPr marL="3429000" indent="-228600" defTabSz="457200" eaLnBrk="0" fontAlgn="base" hangingPunct="0">
              <a:spcBef>
                <a:spcPct val="0"/>
              </a:spcBef>
              <a:spcAft>
                <a:spcPct val="0"/>
              </a:spcAft>
              <a:defRPr>
                <a:solidFill>
                  <a:schemeClr val="tx1"/>
                </a:solidFill>
                <a:latin typeface="Calibri Light" panose="020F0302020204030204" pitchFamily="34" charset="0"/>
              </a:defRPr>
            </a:lvl8pPr>
            <a:lvl9pPr marL="3886200" indent="-228600" defTabSz="457200" eaLnBrk="0" fontAlgn="base" hangingPunct="0">
              <a:spcBef>
                <a:spcPct val="0"/>
              </a:spcBef>
              <a:spcAft>
                <a:spcPct val="0"/>
              </a:spcAft>
              <a:defRPr>
                <a:solidFill>
                  <a:schemeClr val="tx1"/>
                </a:solidFill>
                <a:latin typeface="Calibri Light" panose="020F0302020204030204" pitchFamily="34" charset="0"/>
              </a:defRPr>
            </a:lvl9pPr>
          </a:lstStyle>
          <a:p>
            <a:pPr algn="ctr"/>
            <a:r>
              <a:rPr lang="ru-RU" altLang="ru-RU" sz="3600" dirty="0" err="1" smtClean="0">
                <a:latin typeface="Times New Roman" panose="02020603050405020304" pitchFamily="18" charset="0"/>
                <a:cs typeface="Times New Roman" panose="02020603050405020304" pitchFamily="18" charset="0"/>
              </a:rPr>
              <a:t>Сапалы</a:t>
            </a:r>
            <a:r>
              <a:rPr lang="ru-RU" altLang="ru-RU" sz="3600" dirty="0" smtClean="0">
                <a:latin typeface="Times New Roman" panose="02020603050405020304" pitchFamily="18" charset="0"/>
                <a:cs typeface="Times New Roman" panose="02020603050405020304" pitchFamily="18" charset="0"/>
              </a:rPr>
              <a:t> </a:t>
            </a:r>
            <a:r>
              <a:rPr lang="ru-RU" altLang="ru-RU" sz="3600" dirty="0" err="1" smtClean="0">
                <a:latin typeface="Times New Roman" panose="02020603050405020304" pitchFamily="18" charset="0"/>
                <a:cs typeface="Times New Roman" panose="02020603050405020304" pitchFamily="18" charset="0"/>
              </a:rPr>
              <a:t>мектепке</a:t>
            </a:r>
            <a:r>
              <a:rPr lang="ru-RU" altLang="ru-RU" sz="3600" dirty="0" smtClean="0">
                <a:latin typeface="Times New Roman" panose="02020603050405020304" pitchFamily="18" charset="0"/>
                <a:cs typeface="Times New Roman" panose="02020603050405020304" pitchFamily="18" charset="0"/>
              </a:rPr>
              <a:t> </a:t>
            </a:r>
            <a:r>
              <a:rPr lang="ru-RU" altLang="ru-RU" sz="3600" dirty="0" err="1" smtClean="0">
                <a:latin typeface="Times New Roman" panose="02020603050405020304" pitchFamily="18" charset="0"/>
                <a:cs typeface="Times New Roman" panose="02020603050405020304" pitchFamily="18" charset="0"/>
              </a:rPr>
              <a:t>дейінгі</a:t>
            </a:r>
            <a:r>
              <a:rPr lang="ru-RU" altLang="ru-RU" sz="3600" dirty="0" smtClean="0">
                <a:latin typeface="Times New Roman" panose="02020603050405020304" pitchFamily="18" charset="0"/>
                <a:cs typeface="Times New Roman" panose="02020603050405020304" pitchFamily="18" charset="0"/>
              </a:rPr>
              <a:t> </a:t>
            </a:r>
            <a:r>
              <a:rPr lang="ru-RU" altLang="ru-RU" sz="3600" dirty="0" err="1" smtClean="0">
                <a:latin typeface="Times New Roman" panose="02020603050405020304" pitchFamily="18" charset="0"/>
                <a:cs typeface="Times New Roman" panose="02020603050405020304" pitchFamily="18" charset="0"/>
              </a:rPr>
              <a:t>білім</a:t>
            </a:r>
            <a:r>
              <a:rPr lang="ru-RU" altLang="ru-RU" sz="3600" dirty="0" smtClean="0">
                <a:latin typeface="Times New Roman" panose="02020603050405020304" pitchFamily="18" charset="0"/>
                <a:cs typeface="Times New Roman" panose="02020603050405020304" pitchFamily="18" charset="0"/>
              </a:rPr>
              <a:t> </a:t>
            </a:r>
            <a:r>
              <a:rPr lang="ru-RU" altLang="ru-RU" sz="3600" dirty="0" err="1" smtClean="0">
                <a:latin typeface="Times New Roman" panose="02020603050405020304" pitchFamily="18" charset="0"/>
                <a:cs typeface="Times New Roman" panose="02020603050405020304" pitchFamily="18" charset="0"/>
              </a:rPr>
              <a:t>беруде</a:t>
            </a:r>
            <a:r>
              <a:rPr lang="ru-RU" altLang="ru-RU" sz="3600" dirty="0" smtClean="0">
                <a:latin typeface="Times New Roman" panose="02020603050405020304" pitchFamily="18" charset="0"/>
                <a:cs typeface="Times New Roman" panose="02020603050405020304" pitchFamily="18" charset="0"/>
              </a:rPr>
              <a:t> </a:t>
            </a:r>
            <a:r>
              <a:rPr lang="ru-RU" altLang="ru-RU" sz="3600" dirty="0" err="1" smtClean="0">
                <a:latin typeface="Times New Roman" panose="02020603050405020304" pitchFamily="18" charset="0"/>
                <a:cs typeface="Times New Roman" panose="02020603050405020304" pitchFamily="18" charset="0"/>
              </a:rPr>
              <a:t>тыңдаушылардың</a:t>
            </a:r>
            <a:r>
              <a:rPr lang="ru-RU" altLang="ru-RU" sz="3600" dirty="0" smtClean="0">
                <a:latin typeface="Times New Roman" panose="02020603050405020304" pitchFamily="18" charset="0"/>
                <a:cs typeface="Times New Roman" panose="02020603050405020304" pitchFamily="18" charset="0"/>
              </a:rPr>
              <a:t> </a:t>
            </a:r>
            <a:r>
              <a:rPr lang="ru-RU" altLang="ru-RU" sz="3600" dirty="0" err="1" smtClean="0">
                <a:latin typeface="Times New Roman" panose="02020603050405020304" pitchFamily="18" charset="0"/>
                <a:cs typeface="Times New Roman" panose="02020603050405020304" pitchFamily="18" charset="0"/>
              </a:rPr>
              <a:t>кәсіби</a:t>
            </a:r>
            <a:r>
              <a:rPr lang="ru-RU" altLang="ru-RU" sz="3600" dirty="0" smtClean="0">
                <a:latin typeface="Times New Roman" panose="02020603050405020304" pitchFamily="18" charset="0"/>
                <a:cs typeface="Times New Roman" panose="02020603050405020304" pitchFamily="18" charset="0"/>
              </a:rPr>
              <a:t> </a:t>
            </a:r>
            <a:r>
              <a:rPr lang="ru-RU" altLang="ru-RU" sz="3600" dirty="0" err="1" smtClean="0">
                <a:latin typeface="Times New Roman" panose="02020603050405020304" pitchFamily="18" charset="0"/>
                <a:cs typeface="Times New Roman" panose="02020603050405020304" pitchFamily="18" charset="0"/>
              </a:rPr>
              <a:t>құзыреттілігін</a:t>
            </a:r>
            <a:r>
              <a:rPr lang="ru-RU" altLang="ru-RU" sz="3600" dirty="0" smtClean="0">
                <a:latin typeface="Times New Roman" panose="02020603050405020304" pitchFamily="18" charset="0"/>
                <a:cs typeface="Times New Roman" panose="02020603050405020304" pitchFamily="18" charset="0"/>
              </a:rPr>
              <a:t> </a:t>
            </a:r>
            <a:r>
              <a:rPr lang="ru-RU" altLang="ru-RU" sz="3600" dirty="0" err="1" smtClean="0">
                <a:latin typeface="Times New Roman" panose="02020603050405020304" pitchFamily="18" charset="0"/>
                <a:cs typeface="Times New Roman" panose="02020603050405020304" pitchFamily="18" charset="0"/>
              </a:rPr>
              <a:t>көтеруді</a:t>
            </a:r>
            <a:r>
              <a:rPr lang="ru-RU" altLang="ru-RU" sz="3600" dirty="0" smtClean="0">
                <a:latin typeface="Times New Roman" panose="02020603050405020304" pitchFamily="18" charset="0"/>
                <a:cs typeface="Times New Roman" panose="02020603050405020304" pitchFamily="18" charset="0"/>
              </a:rPr>
              <a:t> </a:t>
            </a:r>
            <a:r>
              <a:rPr lang="ru-RU" altLang="ru-RU" sz="3600" dirty="0" err="1" smtClean="0">
                <a:latin typeface="Times New Roman" panose="02020603050405020304" pitchFamily="18" charset="0"/>
                <a:cs typeface="Times New Roman" panose="02020603050405020304" pitchFamily="18" charset="0"/>
              </a:rPr>
              <a:t>қамтамасыз</a:t>
            </a:r>
            <a:r>
              <a:rPr lang="ru-RU" altLang="ru-RU" sz="3600" dirty="0" smtClean="0">
                <a:latin typeface="Times New Roman" panose="02020603050405020304" pitchFamily="18" charset="0"/>
                <a:cs typeface="Times New Roman" panose="02020603050405020304" pitchFamily="18" charset="0"/>
              </a:rPr>
              <a:t> </a:t>
            </a:r>
            <a:r>
              <a:rPr lang="ru-RU" altLang="ru-RU" sz="3600" dirty="0" err="1" smtClean="0">
                <a:latin typeface="Times New Roman" panose="02020603050405020304" pitchFamily="18" charset="0"/>
                <a:cs typeface="Times New Roman" panose="02020603050405020304" pitchFamily="18" charset="0"/>
              </a:rPr>
              <a:t>ету</a:t>
            </a:r>
            <a:endParaRPr lang="ru-RU" altLang="ru-RU"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33208898"/>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592</TotalTime>
  <Words>1459</Words>
  <Application>Microsoft Office PowerPoint</Application>
  <PresentationFormat>Произвольный</PresentationFormat>
  <Paragraphs>426</Paragraphs>
  <Slides>11</Slides>
  <Notes>4</Notes>
  <HiddenSlides>0</HiddenSlides>
  <MMClips>0</MMClips>
  <ScaleCrop>false</ScaleCrop>
  <HeadingPairs>
    <vt:vector size="4" baseType="variant">
      <vt:variant>
        <vt:lpstr>Тема</vt:lpstr>
      </vt:variant>
      <vt:variant>
        <vt:i4>1</vt:i4>
      </vt:variant>
      <vt:variant>
        <vt:lpstr>Заголовки слайдов</vt:lpstr>
      </vt:variant>
      <vt:variant>
        <vt:i4>11</vt:i4>
      </vt:variant>
    </vt:vector>
  </HeadingPairs>
  <TitlesOfParts>
    <vt:vector size="12" baseType="lpstr">
      <vt:lpstr>Тема Office</vt:lpstr>
      <vt:lpstr>Қазақ ұлттық қыздар педагогикалық  университеті</vt:lpstr>
      <vt:lpstr>«Педагогикалық білім беруді жақсарту мақсатында педагогикалық мамандықтар бойынша кадрлар даярлауды жүзеге асыратын жоғары оқу орындары мен колледждерді бейіндеу жүргізілетін болады. Бұл үшін педагогтер даярлауды жүзеге асыратын жоғары оқу орындары мен колледждерге қойылатын біліктілік талаптары күшейтілетін болады..» </vt:lpstr>
      <vt:lpstr>Нормативті-құқықтық құжаттар</vt:lpstr>
      <vt:lpstr>Презентация PowerPoint</vt:lpstr>
      <vt:lpstr>Мектепке дейінгі оқыту және тәрбиелеу білім беру бағдарламасы бойынша маман дайын дайындаудағы инновациялық бағыттары</vt:lpstr>
      <vt:lpstr> 6В012 ДОШКОЛЬНОЕ ОБУЧЕНИЕ И ВОСПИТАНИЕ ОБРАЗОВАТЕЛЬНАЯ ПРОГРАММА </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Қазақ ұлттық қыздар педагогикалық  университеті</dc:title>
  <dc:creator>User</dc:creator>
  <cp:lastModifiedBy>алма</cp:lastModifiedBy>
  <cp:revision>15</cp:revision>
  <dcterms:modified xsi:type="dcterms:W3CDTF">2020-08-13T04:10:03Z</dcterms:modified>
</cp:coreProperties>
</file>